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8"/>
  </p:notesMasterIdLst>
  <p:sldIdLst>
    <p:sldId id="256" r:id="rId2"/>
    <p:sldId id="257" r:id="rId3"/>
    <p:sldId id="264" r:id="rId4"/>
    <p:sldId id="307" r:id="rId5"/>
    <p:sldId id="265" r:id="rId6"/>
    <p:sldId id="267" r:id="rId7"/>
    <p:sldId id="268" r:id="rId8"/>
    <p:sldId id="313" r:id="rId9"/>
    <p:sldId id="314" r:id="rId10"/>
    <p:sldId id="315" r:id="rId11"/>
    <p:sldId id="273" r:id="rId12"/>
    <p:sldId id="285" r:id="rId13"/>
    <p:sldId id="286" r:id="rId14"/>
    <p:sldId id="277" r:id="rId15"/>
    <p:sldId id="287" r:id="rId16"/>
    <p:sldId id="289" r:id="rId17"/>
    <p:sldId id="292" r:id="rId18"/>
    <p:sldId id="294" r:id="rId19"/>
    <p:sldId id="308" r:id="rId20"/>
    <p:sldId id="316" r:id="rId21"/>
    <p:sldId id="321" r:id="rId22"/>
    <p:sldId id="320" r:id="rId23"/>
    <p:sldId id="319" r:id="rId24"/>
    <p:sldId id="318" r:id="rId25"/>
    <p:sldId id="317" r:id="rId26"/>
    <p:sldId id="326" r:id="rId27"/>
    <p:sldId id="325" r:id="rId28"/>
    <p:sldId id="324" r:id="rId29"/>
    <p:sldId id="323" r:id="rId30"/>
    <p:sldId id="322" r:id="rId31"/>
    <p:sldId id="327" r:id="rId32"/>
    <p:sldId id="269" r:id="rId33"/>
    <p:sldId id="270" r:id="rId34"/>
    <p:sldId id="274" r:id="rId35"/>
    <p:sldId id="295" r:id="rId36"/>
    <p:sldId id="309" r:id="rId37"/>
    <p:sldId id="330" r:id="rId38"/>
    <p:sldId id="329" r:id="rId39"/>
    <p:sldId id="271" r:id="rId40"/>
    <p:sldId id="27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10" r:id="rId50"/>
    <p:sldId id="331" r:id="rId51"/>
    <p:sldId id="333" r:id="rId52"/>
    <p:sldId id="332" r:id="rId53"/>
    <p:sldId id="335" r:id="rId54"/>
    <p:sldId id="334" r:id="rId55"/>
    <p:sldId id="272" r:id="rId56"/>
    <p:sldId id="276" r:id="rId57"/>
    <p:sldId id="305" r:id="rId58"/>
    <p:sldId id="306" r:id="rId59"/>
    <p:sldId id="311" r:id="rId60"/>
    <p:sldId id="340" r:id="rId61"/>
    <p:sldId id="339" r:id="rId62"/>
    <p:sldId id="338" r:id="rId63"/>
    <p:sldId id="337" r:id="rId64"/>
    <p:sldId id="344" r:id="rId65"/>
    <p:sldId id="343" r:id="rId66"/>
    <p:sldId id="342" r:id="rId67"/>
    <p:sldId id="341" r:id="rId68"/>
    <p:sldId id="345" r:id="rId69"/>
    <p:sldId id="349" r:id="rId70"/>
    <p:sldId id="346" r:id="rId71"/>
    <p:sldId id="348" r:id="rId72"/>
    <p:sldId id="347" r:id="rId73"/>
    <p:sldId id="283" r:id="rId74"/>
    <p:sldId id="351" r:id="rId75"/>
    <p:sldId id="312" r:id="rId76"/>
    <p:sldId id="35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TLab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13" autoAdjust="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4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DF8F56-6784-48FA-BE3E-C5BFAA8CF5B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40C2E1-CB5C-4851-88DF-F78BFEBDD2BE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A</a:t>
          </a:r>
          <a:endParaRPr lang="ko-KR" altLang="en-US" sz="3000" u="sng" baseline="0" dirty="0"/>
        </a:p>
      </dgm:t>
    </dgm:pt>
    <dgm:pt modelId="{CE653805-D47F-4BF4-94B2-273CA73984FF}" type="parTrans" cxnId="{56BBC278-1BB5-424D-A138-068F16905F68}">
      <dgm:prSet/>
      <dgm:spPr/>
      <dgm:t>
        <a:bodyPr/>
        <a:lstStyle/>
        <a:p>
          <a:pPr latinLnBrk="1"/>
          <a:endParaRPr lang="ko-KR" altLang="en-US"/>
        </a:p>
      </dgm:t>
    </dgm:pt>
    <dgm:pt modelId="{C5E097BC-CF0A-43F0-9D3F-5AAE0DC146CB}" type="sibTrans" cxnId="{56BBC278-1BB5-424D-A138-068F16905F68}">
      <dgm:prSet/>
      <dgm:spPr/>
      <dgm:t>
        <a:bodyPr/>
        <a:lstStyle/>
        <a:p>
          <a:pPr latinLnBrk="1"/>
          <a:endParaRPr lang="ko-KR" altLang="en-US"/>
        </a:p>
      </dgm:t>
    </dgm:pt>
    <dgm:pt modelId="{9BA9DEA3-29C2-4099-BEA0-779B0923B703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B</a:t>
          </a:r>
          <a:endParaRPr lang="ko-KR" altLang="en-US" sz="3000" u="sng" baseline="0" dirty="0"/>
        </a:p>
      </dgm:t>
    </dgm:pt>
    <dgm:pt modelId="{1BBE960A-A290-4FC3-B7A9-3D203244B362}" type="parTrans" cxnId="{06EFDB55-2850-4B2A-9C29-66F80DDA3C71}">
      <dgm:prSet/>
      <dgm:spPr/>
      <dgm:t>
        <a:bodyPr/>
        <a:lstStyle/>
        <a:p>
          <a:pPr latinLnBrk="1"/>
          <a:endParaRPr lang="ko-KR" altLang="en-US"/>
        </a:p>
      </dgm:t>
    </dgm:pt>
    <dgm:pt modelId="{09962408-68F8-45E5-97A9-9D1A1AEE7EDE}" type="sibTrans" cxnId="{06EFDB55-2850-4B2A-9C29-66F80DDA3C71}">
      <dgm:prSet/>
      <dgm:spPr/>
      <dgm:t>
        <a:bodyPr/>
        <a:lstStyle/>
        <a:p>
          <a:pPr latinLnBrk="1"/>
          <a:endParaRPr lang="ko-KR" altLang="en-US"/>
        </a:p>
      </dgm:t>
    </dgm:pt>
    <dgm:pt modelId="{673AF849-98F4-4699-941D-35390D91379C}">
      <dgm:prSet phldrT="[텍스트]" custT="1"/>
      <dgm:spPr>
        <a:solidFill>
          <a:schemeClr val="tx1">
            <a:lumMod val="50000"/>
          </a:schemeClr>
        </a:solidFill>
      </dgm:spPr>
      <dgm:t>
        <a:bodyPr/>
        <a:lstStyle/>
        <a:p>
          <a:pPr latinLnBrk="1"/>
          <a:r>
            <a:rPr lang="en-US" altLang="ko-KR" sz="1600" dirty="0" smtClean="0"/>
            <a:t>Stack</a:t>
          </a:r>
          <a:endParaRPr lang="ko-KR" altLang="en-US" sz="1600" dirty="0"/>
        </a:p>
      </dgm:t>
    </dgm:pt>
    <dgm:pt modelId="{EBB31E00-6483-4176-A03D-CA3E522BD27E}" type="parTrans" cxnId="{6588103B-42E5-4125-B5BA-568499BFCFEF}">
      <dgm:prSet/>
      <dgm:spPr/>
      <dgm:t>
        <a:bodyPr/>
        <a:lstStyle/>
        <a:p>
          <a:pPr latinLnBrk="1"/>
          <a:endParaRPr lang="ko-KR" altLang="en-US"/>
        </a:p>
      </dgm:t>
    </dgm:pt>
    <dgm:pt modelId="{33870C92-E490-49F1-B105-500D238D3C61}" type="sibTrans" cxnId="{6588103B-42E5-4125-B5BA-568499BFCFEF}">
      <dgm:prSet/>
      <dgm:spPr/>
      <dgm:t>
        <a:bodyPr/>
        <a:lstStyle/>
        <a:p>
          <a:pPr latinLnBrk="1"/>
          <a:endParaRPr lang="ko-KR" altLang="en-US"/>
        </a:p>
      </dgm:t>
    </dgm:pt>
    <dgm:pt modelId="{9528CB13-8147-4705-BCE4-6317C32ECD74}">
      <dgm:prSet phldrT="[텍스트]" custT="1"/>
      <dgm:spPr>
        <a:solidFill>
          <a:schemeClr val="tx1">
            <a:lumMod val="50000"/>
          </a:schemeClr>
        </a:solidFill>
      </dgm:spPr>
      <dgm:t>
        <a:bodyPr/>
        <a:lstStyle/>
        <a:p>
          <a:pPr latinLnBrk="1"/>
          <a:r>
            <a:rPr lang="en-US" altLang="ko-KR" sz="1600" dirty="0" smtClean="0"/>
            <a:t>TCB</a:t>
          </a:r>
          <a:endParaRPr lang="ko-KR" altLang="en-US" sz="1600" dirty="0"/>
        </a:p>
      </dgm:t>
    </dgm:pt>
    <dgm:pt modelId="{88C52A8B-6FD2-4143-B31C-E3A03198B12C}" type="parTrans" cxnId="{79DD75B9-66E8-400B-A086-C70BEB8F35BD}">
      <dgm:prSet/>
      <dgm:spPr/>
      <dgm:t>
        <a:bodyPr/>
        <a:lstStyle/>
        <a:p>
          <a:pPr latinLnBrk="1"/>
          <a:endParaRPr lang="ko-KR" altLang="en-US"/>
        </a:p>
      </dgm:t>
    </dgm:pt>
    <dgm:pt modelId="{91226D45-3231-4E3D-95C2-89D02F73572A}" type="sibTrans" cxnId="{79DD75B9-66E8-400B-A086-C70BEB8F35BD}">
      <dgm:prSet/>
      <dgm:spPr/>
      <dgm:t>
        <a:bodyPr/>
        <a:lstStyle/>
        <a:p>
          <a:pPr latinLnBrk="1"/>
          <a:endParaRPr lang="ko-KR" altLang="en-US"/>
        </a:p>
      </dgm:t>
    </dgm:pt>
    <dgm:pt modelId="{C551E052-AF81-4E36-91D2-E0AD2DD840FF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C</a:t>
          </a:r>
          <a:endParaRPr lang="ko-KR" altLang="en-US" sz="3000" u="sng" baseline="0" dirty="0"/>
        </a:p>
      </dgm:t>
    </dgm:pt>
    <dgm:pt modelId="{38110DE3-F02D-4285-A6C0-18B1AE030731}" type="parTrans" cxnId="{19BFE433-C149-4C13-91AD-DBDCB93DB0B9}">
      <dgm:prSet/>
      <dgm:spPr/>
      <dgm:t>
        <a:bodyPr/>
        <a:lstStyle/>
        <a:p>
          <a:pPr latinLnBrk="1"/>
          <a:endParaRPr lang="ko-KR" altLang="en-US"/>
        </a:p>
      </dgm:t>
    </dgm:pt>
    <dgm:pt modelId="{096C5070-48D7-4BE9-842D-B59737F94ECA}" type="sibTrans" cxnId="{19BFE433-C149-4C13-91AD-DBDCB93DB0B9}">
      <dgm:prSet/>
      <dgm:spPr/>
      <dgm:t>
        <a:bodyPr/>
        <a:lstStyle/>
        <a:p>
          <a:pPr latinLnBrk="1"/>
          <a:endParaRPr lang="ko-KR" altLang="en-US"/>
        </a:p>
      </dgm:t>
    </dgm:pt>
    <dgm:pt modelId="{68B71BB2-8EE7-4659-A2CC-41BDF1FA2246}" type="pres">
      <dgm:prSet presAssocID="{D8DF8F56-6784-48FA-BE3E-C5BFAA8CF5B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0E254D-3ACE-40DF-B9D9-43DB40C06555}" type="pres">
      <dgm:prSet presAssocID="{6440C2E1-CB5C-4851-88DF-F78BFEBDD2BE}" presName="compNode" presStyleCnt="0"/>
      <dgm:spPr/>
    </dgm:pt>
    <dgm:pt modelId="{B4E4B89E-7DE3-4423-9DD8-F76DFE8637A3}" type="pres">
      <dgm:prSet presAssocID="{6440C2E1-CB5C-4851-88DF-F78BFEBDD2BE}" presName="aNode" presStyleLbl="bgShp" presStyleIdx="0" presStyleCnt="3" custLinFactNeighborX="-1604" custLinFactNeighborY="1041"/>
      <dgm:spPr/>
      <dgm:t>
        <a:bodyPr/>
        <a:lstStyle/>
        <a:p>
          <a:pPr latinLnBrk="1"/>
          <a:endParaRPr lang="ko-KR" altLang="en-US"/>
        </a:p>
      </dgm:t>
    </dgm:pt>
    <dgm:pt modelId="{09326A59-E6DB-486A-8828-55B6ADA2708D}" type="pres">
      <dgm:prSet presAssocID="{6440C2E1-CB5C-4851-88DF-F78BFEBDD2BE}" presName="text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35501B1-960D-4464-8514-0A8BACC01C90}" type="pres">
      <dgm:prSet presAssocID="{6440C2E1-CB5C-4851-88DF-F78BFEBDD2BE}" presName="compChildNode" presStyleCnt="0"/>
      <dgm:spPr/>
    </dgm:pt>
    <dgm:pt modelId="{348DF665-EAAB-4E44-943A-E3F2AB410193}" type="pres">
      <dgm:prSet presAssocID="{6440C2E1-CB5C-4851-88DF-F78BFEBDD2BE}" presName="theInnerList" presStyleCnt="0"/>
      <dgm:spPr/>
    </dgm:pt>
    <dgm:pt modelId="{3451CB24-CB48-4E5A-92B6-50EE66F67D6C}" type="pres">
      <dgm:prSet presAssocID="{6440C2E1-CB5C-4851-88DF-F78BFEBDD2BE}" presName="aSpace" presStyleCnt="0"/>
      <dgm:spPr/>
    </dgm:pt>
    <dgm:pt modelId="{FB13947A-6DE4-4984-A209-DD1A67D3DD2E}" type="pres">
      <dgm:prSet presAssocID="{9BA9DEA3-29C2-4099-BEA0-779B0923B703}" presName="compNode" presStyleCnt="0"/>
      <dgm:spPr/>
    </dgm:pt>
    <dgm:pt modelId="{B175624D-9C34-41CF-8626-4088CF3B5733}" type="pres">
      <dgm:prSet presAssocID="{9BA9DEA3-29C2-4099-BEA0-779B0923B703}" presName="a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07A39A4-C3FE-4DFB-A0BE-EFCA818208AD}" type="pres">
      <dgm:prSet presAssocID="{9BA9DEA3-29C2-4099-BEA0-779B0923B703}" presName="text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CCDF22F-8FD8-40DB-93A3-9845E3FF200B}" type="pres">
      <dgm:prSet presAssocID="{9BA9DEA3-29C2-4099-BEA0-779B0923B703}" presName="compChildNode" presStyleCnt="0"/>
      <dgm:spPr/>
    </dgm:pt>
    <dgm:pt modelId="{0489873D-C02D-4158-9AB9-B7F153053B7F}" type="pres">
      <dgm:prSet presAssocID="{9BA9DEA3-29C2-4099-BEA0-779B0923B703}" presName="theInnerList" presStyleCnt="0"/>
      <dgm:spPr/>
    </dgm:pt>
    <dgm:pt modelId="{073AA7BD-453D-412B-AB84-60D6B21B1417}" type="pres">
      <dgm:prSet presAssocID="{673AF849-98F4-4699-941D-35390D91379C}" presName="childNode" presStyleLbl="node1" presStyleIdx="0" presStyleCnt="2" custScaleY="19785" custLinFactY="25843" custLinFactNeighborX="33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9317CD-E85E-4209-BAA1-00B1ECD289B8}" type="pres">
      <dgm:prSet presAssocID="{673AF849-98F4-4699-941D-35390D91379C}" presName="aSpace2" presStyleCnt="0"/>
      <dgm:spPr/>
    </dgm:pt>
    <dgm:pt modelId="{88C32E0A-ACCD-4D5F-9D47-22CA8E74EBC8}" type="pres">
      <dgm:prSet presAssocID="{9528CB13-8147-4705-BCE4-6317C32ECD74}" presName="childNode" presStyleLbl="node1" presStyleIdx="1" presStyleCnt="2" custScaleY="14865" custLinFactY="11368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AAE24A-DF39-44F8-A33F-47113DD5DFD7}" type="pres">
      <dgm:prSet presAssocID="{9BA9DEA3-29C2-4099-BEA0-779B0923B703}" presName="aSpace" presStyleCnt="0"/>
      <dgm:spPr/>
    </dgm:pt>
    <dgm:pt modelId="{DF3313DD-2E6B-44A2-BC79-690D133F9513}" type="pres">
      <dgm:prSet presAssocID="{C551E052-AF81-4E36-91D2-E0AD2DD840FF}" presName="compNode" presStyleCnt="0"/>
      <dgm:spPr/>
    </dgm:pt>
    <dgm:pt modelId="{42759E6A-3AE4-4944-8DD1-A7B9D0D83C02}" type="pres">
      <dgm:prSet presAssocID="{C551E052-AF81-4E36-91D2-E0AD2DD840FF}" presName="aNode" presStyleLbl="bgShp" presStyleIdx="2" presStyleCnt="3" custLinFactNeighborX="3948"/>
      <dgm:spPr/>
      <dgm:t>
        <a:bodyPr/>
        <a:lstStyle/>
        <a:p>
          <a:pPr latinLnBrk="1"/>
          <a:endParaRPr lang="ko-KR" altLang="en-US"/>
        </a:p>
      </dgm:t>
    </dgm:pt>
    <dgm:pt modelId="{F42F26F2-56FD-48E5-803B-5E1E2738EA50}" type="pres">
      <dgm:prSet presAssocID="{C551E052-AF81-4E36-91D2-E0AD2DD840FF}" presName="text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60982A7-5C57-46A1-94F5-14F030EC4B20}" type="pres">
      <dgm:prSet presAssocID="{C551E052-AF81-4E36-91D2-E0AD2DD840FF}" presName="compChildNode" presStyleCnt="0"/>
      <dgm:spPr/>
    </dgm:pt>
    <dgm:pt modelId="{1FD0E089-BE0C-46FC-80A1-E6A65E6CE405}" type="pres">
      <dgm:prSet presAssocID="{C551E052-AF81-4E36-91D2-E0AD2DD840FF}" presName="theInnerList" presStyleCnt="0"/>
      <dgm:spPr/>
    </dgm:pt>
  </dgm:ptLst>
  <dgm:cxnLst>
    <dgm:cxn modelId="{CBA3A581-CFB9-47F2-9AD4-F5C9639B6050}" type="presOf" srcId="{673AF849-98F4-4699-941D-35390D91379C}" destId="{073AA7BD-453D-412B-AB84-60D6B21B1417}" srcOrd="0" destOrd="0" presId="urn:microsoft.com/office/officeart/2005/8/layout/lProcess2"/>
    <dgm:cxn modelId="{52B5EDF6-9D33-4BA6-A2C8-0CA0BE64ED82}" type="presOf" srcId="{D8DF8F56-6784-48FA-BE3E-C5BFAA8CF5BB}" destId="{68B71BB2-8EE7-4659-A2CC-41BDF1FA2246}" srcOrd="0" destOrd="0" presId="urn:microsoft.com/office/officeart/2005/8/layout/lProcess2"/>
    <dgm:cxn modelId="{79DD75B9-66E8-400B-A086-C70BEB8F35BD}" srcId="{9BA9DEA3-29C2-4099-BEA0-779B0923B703}" destId="{9528CB13-8147-4705-BCE4-6317C32ECD74}" srcOrd="1" destOrd="0" parTransId="{88C52A8B-6FD2-4143-B31C-E3A03198B12C}" sibTransId="{91226D45-3231-4E3D-95C2-89D02F73572A}"/>
    <dgm:cxn modelId="{BA35E303-5AEB-4380-8DB6-8F46A29AC3AF}" type="presOf" srcId="{9BA9DEA3-29C2-4099-BEA0-779B0923B703}" destId="{707A39A4-C3FE-4DFB-A0BE-EFCA818208AD}" srcOrd="1" destOrd="0" presId="urn:microsoft.com/office/officeart/2005/8/layout/lProcess2"/>
    <dgm:cxn modelId="{A0B3C5B1-9E4D-450E-9C44-CBEDDCA4F316}" type="presOf" srcId="{6440C2E1-CB5C-4851-88DF-F78BFEBDD2BE}" destId="{B4E4B89E-7DE3-4423-9DD8-F76DFE8637A3}" srcOrd="0" destOrd="0" presId="urn:microsoft.com/office/officeart/2005/8/layout/lProcess2"/>
    <dgm:cxn modelId="{19BFE433-C149-4C13-91AD-DBDCB93DB0B9}" srcId="{D8DF8F56-6784-48FA-BE3E-C5BFAA8CF5BB}" destId="{C551E052-AF81-4E36-91D2-E0AD2DD840FF}" srcOrd="2" destOrd="0" parTransId="{38110DE3-F02D-4285-A6C0-18B1AE030731}" sibTransId="{096C5070-48D7-4BE9-842D-B59737F94ECA}"/>
    <dgm:cxn modelId="{6588103B-42E5-4125-B5BA-568499BFCFEF}" srcId="{9BA9DEA3-29C2-4099-BEA0-779B0923B703}" destId="{673AF849-98F4-4699-941D-35390D91379C}" srcOrd="0" destOrd="0" parTransId="{EBB31E00-6483-4176-A03D-CA3E522BD27E}" sibTransId="{33870C92-E490-49F1-B105-500D238D3C61}"/>
    <dgm:cxn modelId="{0116F04E-22FE-416F-862E-76FBA4C4C835}" type="presOf" srcId="{9528CB13-8147-4705-BCE4-6317C32ECD74}" destId="{88C32E0A-ACCD-4D5F-9D47-22CA8E74EBC8}" srcOrd="0" destOrd="0" presId="urn:microsoft.com/office/officeart/2005/8/layout/lProcess2"/>
    <dgm:cxn modelId="{B6537CC6-14D6-4C82-B683-AE28E95CE76B}" type="presOf" srcId="{9BA9DEA3-29C2-4099-BEA0-779B0923B703}" destId="{B175624D-9C34-41CF-8626-4088CF3B5733}" srcOrd="0" destOrd="0" presId="urn:microsoft.com/office/officeart/2005/8/layout/lProcess2"/>
    <dgm:cxn modelId="{2B69D266-F424-4C79-9AA5-CCA82320D4C8}" type="presOf" srcId="{C551E052-AF81-4E36-91D2-E0AD2DD840FF}" destId="{F42F26F2-56FD-48E5-803B-5E1E2738EA50}" srcOrd="1" destOrd="0" presId="urn:microsoft.com/office/officeart/2005/8/layout/lProcess2"/>
    <dgm:cxn modelId="{98D4B31C-A945-4442-A475-618C76114D77}" type="presOf" srcId="{6440C2E1-CB5C-4851-88DF-F78BFEBDD2BE}" destId="{09326A59-E6DB-486A-8828-55B6ADA2708D}" srcOrd="1" destOrd="0" presId="urn:microsoft.com/office/officeart/2005/8/layout/lProcess2"/>
    <dgm:cxn modelId="{06EFDB55-2850-4B2A-9C29-66F80DDA3C71}" srcId="{D8DF8F56-6784-48FA-BE3E-C5BFAA8CF5BB}" destId="{9BA9DEA3-29C2-4099-BEA0-779B0923B703}" srcOrd="1" destOrd="0" parTransId="{1BBE960A-A290-4FC3-B7A9-3D203244B362}" sibTransId="{09962408-68F8-45E5-97A9-9D1A1AEE7EDE}"/>
    <dgm:cxn modelId="{271554F1-9223-401F-BF26-4351A525FFB0}" type="presOf" srcId="{C551E052-AF81-4E36-91D2-E0AD2DD840FF}" destId="{42759E6A-3AE4-4944-8DD1-A7B9D0D83C02}" srcOrd="0" destOrd="0" presId="urn:microsoft.com/office/officeart/2005/8/layout/lProcess2"/>
    <dgm:cxn modelId="{56BBC278-1BB5-424D-A138-068F16905F68}" srcId="{D8DF8F56-6784-48FA-BE3E-C5BFAA8CF5BB}" destId="{6440C2E1-CB5C-4851-88DF-F78BFEBDD2BE}" srcOrd="0" destOrd="0" parTransId="{CE653805-D47F-4BF4-94B2-273CA73984FF}" sibTransId="{C5E097BC-CF0A-43F0-9D3F-5AAE0DC146CB}"/>
    <dgm:cxn modelId="{A124D4E6-F27C-44D2-8C6F-C3D5A1764144}" type="presParOf" srcId="{68B71BB2-8EE7-4659-A2CC-41BDF1FA2246}" destId="{E70E254D-3ACE-40DF-B9D9-43DB40C06555}" srcOrd="0" destOrd="0" presId="urn:microsoft.com/office/officeart/2005/8/layout/lProcess2"/>
    <dgm:cxn modelId="{3DC60C3D-19B9-42C4-AFC8-F68E8D500330}" type="presParOf" srcId="{E70E254D-3ACE-40DF-B9D9-43DB40C06555}" destId="{B4E4B89E-7DE3-4423-9DD8-F76DFE8637A3}" srcOrd="0" destOrd="0" presId="urn:microsoft.com/office/officeart/2005/8/layout/lProcess2"/>
    <dgm:cxn modelId="{8D64B285-15C8-4B44-B51B-84F3C7C391BF}" type="presParOf" srcId="{E70E254D-3ACE-40DF-B9D9-43DB40C06555}" destId="{09326A59-E6DB-486A-8828-55B6ADA2708D}" srcOrd="1" destOrd="0" presId="urn:microsoft.com/office/officeart/2005/8/layout/lProcess2"/>
    <dgm:cxn modelId="{3570053B-75EE-4E5C-BA9B-E74AB9C850F6}" type="presParOf" srcId="{E70E254D-3ACE-40DF-B9D9-43DB40C06555}" destId="{735501B1-960D-4464-8514-0A8BACC01C90}" srcOrd="2" destOrd="0" presId="urn:microsoft.com/office/officeart/2005/8/layout/lProcess2"/>
    <dgm:cxn modelId="{5B786224-F28B-498A-9814-4E8978388DFF}" type="presParOf" srcId="{735501B1-960D-4464-8514-0A8BACC01C90}" destId="{348DF665-EAAB-4E44-943A-E3F2AB410193}" srcOrd="0" destOrd="0" presId="urn:microsoft.com/office/officeart/2005/8/layout/lProcess2"/>
    <dgm:cxn modelId="{4FD66F24-D700-449D-BEE4-4B21AAF51B23}" type="presParOf" srcId="{68B71BB2-8EE7-4659-A2CC-41BDF1FA2246}" destId="{3451CB24-CB48-4E5A-92B6-50EE66F67D6C}" srcOrd="1" destOrd="0" presId="urn:microsoft.com/office/officeart/2005/8/layout/lProcess2"/>
    <dgm:cxn modelId="{15515280-500C-43DA-88E7-4EB1BDFD12BA}" type="presParOf" srcId="{68B71BB2-8EE7-4659-A2CC-41BDF1FA2246}" destId="{FB13947A-6DE4-4984-A209-DD1A67D3DD2E}" srcOrd="2" destOrd="0" presId="urn:microsoft.com/office/officeart/2005/8/layout/lProcess2"/>
    <dgm:cxn modelId="{60CFBB8A-423F-45EF-B1C5-B626D82FBFB0}" type="presParOf" srcId="{FB13947A-6DE4-4984-A209-DD1A67D3DD2E}" destId="{B175624D-9C34-41CF-8626-4088CF3B5733}" srcOrd="0" destOrd="0" presId="urn:microsoft.com/office/officeart/2005/8/layout/lProcess2"/>
    <dgm:cxn modelId="{E78506A1-ED30-450A-8D2C-81B07A45FA99}" type="presParOf" srcId="{FB13947A-6DE4-4984-A209-DD1A67D3DD2E}" destId="{707A39A4-C3FE-4DFB-A0BE-EFCA818208AD}" srcOrd="1" destOrd="0" presId="urn:microsoft.com/office/officeart/2005/8/layout/lProcess2"/>
    <dgm:cxn modelId="{B38AF245-2856-4451-A5A0-E1BA97EEBDB1}" type="presParOf" srcId="{FB13947A-6DE4-4984-A209-DD1A67D3DD2E}" destId="{1CCDF22F-8FD8-40DB-93A3-9845E3FF200B}" srcOrd="2" destOrd="0" presId="urn:microsoft.com/office/officeart/2005/8/layout/lProcess2"/>
    <dgm:cxn modelId="{CF188439-6E1A-4515-9B08-0C80024AFA93}" type="presParOf" srcId="{1CCDF22F-8FD8-40DB-93A3-9845E3FF200B}" destId="{0489873D-C02D-4158-9AB9-B7F153053B7F}" srcOrd="0" destOrd="0" presId="urn:microsoft.com/office/officeart/2005/8/layout/lProcess2"/>
    <dgm:cxn modelId="{B763C9D1-5931-4137-B72E-87C5B1B2F399}" type="presParOf" srcId="{0489873D-C02D-4158-9AB9-B7F153053B7F}" destId="{073AA7BD-453D-412B-AB84-60D6B21B1417}" srcOrd="0" destOrd="0" presId="urn:microsoft.com/office/officeart/2005/8/layout/lProcess2"/>
    <dgm:cxn modelId="{B12140DE-5880-435F-B79A-10AA8417CFAF}" type="presParOf" srcId="{0489873D-C02D-4158-9AB9-B7F153053B7F}" destId="{069317CD-E85E-4209-BAA1-00B1ECD289B8}" srcOrd="1" destOrd="0" presId="urn:microsoft.com/office/officeart/2005/8/layout/lProcess2"/>
    <dgm:cxn modelId="{B83D67E4-3022-4DC3-A451-B5359D012AE8}" type="presParOf" srcId="{0489873D-C02D-4158-9AB9-B7F153053B7F}" destId="{88C32E0A-ACCD-4D5F-9D47-22CA8E74EBC8}" srcOrd="2" destOrd="0" presId="urn:microsoft.com/office/officeart/2005/8/layout/lProcess2"/>
    <dgm:cxn modelId="{F2F70558-B4C5-4F74-B80A-1EA17E2792DE}" type="presParOf" srcId="{68B71BB2-8EE7-4659-A2CC-41BDF1FA2246}" destId="{D0AAE24A-DF39-44F8-A33F-47113DD5DFD7}" srcOrd="3" destOrd="0" presId="urn:microsoft.com/office/officeart/2005/8/layout/lProcess2"/>
    <dgm:cxn modelId="{0AAAD1AC-306A-4E9E-B14F-923005983CCF}" type="presParOf" srcId="{68B71BB2-8EE7-4659-A2CC-41BDF1FA2246}" destId="{DF3313DD-2E6B-44A2-BC79-690D133F9513}" srcOrd="4" destOrd="0" presId="urn:microsoft.com/office/officeart/2005/8/layout/lProcess2"/>
    <dgm:cxn modelId="{9671223C-F5E0-4F94-ADEE-5659A0051168}" type="presParOf" srcId="{DF3313DD-2E6B-44A2-BC79-690D133F9513}" destId="{42759E6A-3AE4-4944-8DD1-A7B9D0D83C02}" srcOrd="0" destOrd="0" presId="urn:microsoft.com/office/officeart/2005/8/layout/lProcess2"/>
    <dgm:cxn modelId="{34E5D674-C336-4421-910A-2FEDA5D86BD9}" type="presParOf" srcId="{DF3313DD-2E6B-44A2-BC79-690D133F9513}" destId="{F42F26F2-56FD-48E5-803B-5E1E2738EA50}" srcOrd="1" destOrd="0" presId="urn:microsoft.com/office/officeart/2005/8/layout/lProcess2"/>
    <dgm:cxn modelId="{D7820033-D1E3-433D-817B-9AB9E06F9A78}" type="presParOf" srcId="{DF3313DD-2E6B-44A2-BC79-690D133F9513}" destId="{A60982A7-5C57-46A1-94F5-14F030EC4B20}" srcOrd="2" destOrd="0" presId="urn:microsoft.com/office/officeart/2005/8/layout/lProcess2"/>
    <dgm:cxn modelId="{D0B5464E-BC88-4A2C-BBC7-2D247F8C6CFB}" type="presParOf" srcId="{A60982A7-5C57-46A1-94F5-14F030EC4B20}" destId="{1FD0E089-BE0C-46FC-80A1-E6A65E6CE405}" srcOrd="0" destOrd="0" presId="urn:microsoft.com/office/officeart/2005/8/layout/lProcess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DF8F56-6784-48FA-BE3E-C5BFAA8CF5B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40C2E1-CB5C-4851-88DF-F78BFEBDD2BE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A</a:t>
          </a:r>
          <a:endParaRPr lang="ko-KR" altLang="en-US" sz="3000" u="sng" baseline="0" dirty="0"/>
        </a:p>
      </dgm:t>
    </dgm:pt>
    <dgm:pt modelId="{CE653805-D47F-4BF4-94B2-273CA73984FF}" type="parTrans" cxnId="{56BBC278-1BB5-424D-A138-068F16905F68}">
      <dgm:prSet/>
      <dgm:spPr/>
      <dgm:t>
        <a:bodyPr/>
        <a:lstStyle/>
        <a:p>
          <a:pPr latinLnBrk="1"/>
          <a:endParaRPr lang="ko-KR" altLang="en-US"/>
        </a:p>
      </dgm:t>
    </dgm:pt>
    <dgm:pt modelId="{C5E097BC-CF0A-43F0-9D3F-5AAE0DC146CB}" type="sibTrans" cxnId="{56BBC278-1BB5-424D-A138-068F16905F68}">
      <dgm:prSet/>
      <dgm:spPr/>
      <dgm:t>
        <a:bodyPr/>
        <a:lstStyle/>
        <a:p>
          <a:pPr latinLnBrk="1"/>
          <a:endParaRPr lang="ko-KR" altLang="en-US"/>
        </a:p>
      </dgm:t>
    </dgm:pt>
    <dgm:pt modelId="{9BA9DEA3-29C2-4099-BEA0-779B0923B703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B</a:t>
          </a:r>
          <a:endParaRPr lang="ko-KR" altLang="en-US" sz="3000" u="sng" baseline="0" dirty="0"/>
        </a:p>
      </dgm:t>
    </dgm:pt>
    <dgm:pt modelId="{1BBE960A-A290-4FC3-B7A9-3D203244B362}" type="parTrans" cxnId="{06EFDB55-2850-4B2A-9C29-66F80DDA3C71}">
      <dgm:prSet/>
      <dgm:spPr/>
      <dgm:t>
        <a:bodyPr/>
        <a:lstStyle/>
        <a:p>
          <a:pPr latinLnBrk="1"/>
          <a:endParaRPr lang="ko-KR" altLang="en-US"/>
        </a:p>
      </dgm:t>
    </dgm:pt>
    <dgm:pt modelId="{09962408-68F8-45E5-97A9-9D1A1AEE7EDE}" type="sibTrans" cxnId="{06EFDB55-2850-4B2A-9C29-66F80DDA3C71}">
      <dgm:prSet/>
      <dgm:spPr/>
      <dgm:t>
        <a:bodyPr/>
        <a:lstStyle/>
        <a:p>
          <a:pPr latinLnBrk="1"/>
          <a:endParaRPr lang="ko-KR" altLang="en-US"/>
        </a:p>
      </dgm:t>
    </dgm:pt>
    <dgm:pt modelId="{673AF849-98F4-4699-941D-35390D91379C}">
      <dgm:prSet phldrT="[텍스트]" custT="1"/>
      <dgm:spPr>
        <a:solidFill>
          <a:schemeClr val="tx1">
            <a:lumMod val="50000"/>
          </a:schemeClr>
        </a:solidFill>
      </dgm:spPr>
      <dgm:t>
        <a:bodyPr/>
        <a:lstStyle/>
        <a:p>
          <a:pPr latinLnBrk="1"/>
          <a:r>
            <a:rPr lang="en-US" altLang="ko-KR" sz="1600" dirty="0" smtClean="0"/>
            <a:t>Stack</a:t>
          </a:r>
          <a:endParaRPr lang="ko-KR" altLang="en-US" sz="1600" dirty="0"/>
        </a:p>
      </dgm:t>
    </dgm:pt>
    <dgm:pt modelId="{EBB31E00-6483-4176-A03D-CA3E522BD27E}" type="parTrans" cxnId="{6588103B-42E5-4125-B5BA-568499BFCFEF}">
      <dgm:prSet/>
      <dgm:spPr/>
      <dgm:t>
        <a:bodyPr/>
        <a:lstStyle/>
        <a:p>
          <a:pPr latinLnBrk="1"/>
          <a:endParaRPr lang="ko-KR" altLang="en-US"/>
        </a:p>
      </dgm:t>
    </dgm:pt>
    <dgm:pt modelId="{33870C92-E490-49F1-B105-500D238D3C61}" type="sibTrans" cxnId="{6588103B-42E5-4125-B5BA-568499BFCFEF}">
      <dgm:prSet/>
      <dgm:spPr/>
      <dgm:t>
        <a:bodyPr/>
        <a:lstStyle/>
        <a:p>
          <a:pPr latinLnBrk="1"/>
          <a:endParaRPr lang="ko-KR" altLang="en-US"/>
        </a:p>
      </dgm:t>
    </dgm:pt>
    <dgm:pt modelId="{9528CB13-8147-4705-BCE4-6317C32ECD74}">
      <dgm:prSet phldrT="[텍스트]" custT="1"/>
      <dgm:spPr>
        <a:solidFill>
          <a:schemeClr val="tx1">
            <a:lumMod val="50000"/>
          </a:schemeClr>
        </a:solidFill>
      </dgm:spPr>
      <dgm:t>
        <a:bodyPr/>
        <a:lstStyle/>
        <a:p>
          <a:pPr latinLnBrk="1"/>
          <a:r>
            <a:rPr lang="en-US" altLang="ko-KR" sz="1600" dirty="0" smtClean="0"/>
            <a:t>TCB</a:t>
          </a:r>
          <a:endParaRPr lang="ko-KR" altLang="en-US" sz="1600" dirty="0"/>
        </a:p>
      </dgm:t>
    </dgm:pt>
    <dgm:pt modelId="{88C52A8B-6FD2-4143-B31C-E3A03198B12C}" type="parTrans" cxnId="{79DD75B9-66E8-400B-A086-C70BEB8F35BD}">
      <dgm:prSet/>
      <dgm:spPr/>
      <dgm:t>
        <a:bodyPr/>
        <a:lstStyle/>
        <a:p>
          <a:pPr latinLnBrk="1"/>
          <a:endParaRPr lang="ko-KR" altLang="en-US"/>
        </a:p>
      </dgm:t>
    </dgm:pt>
    <dgm:pt modelId="{91226D45-3231-4E3D-95C2-89D02F73572A}" type="sibTrans" cxnId="{79DD75B9-66E8-400B-A086-C70BEB8F35BD}">
      <dgm:prSet/>
      <dgm:spPr/>
      <dgm:t>
        <a:bodyPr/>
        <a:lstStyle/>
        <a:p>
          <a:pPr latinLnBrk="1"/>
          <a:endParaRPr lang="ko-KR" altLang="en-US"/>
        </a:p>
      </dgm:t>
    </dgm:pt>
    <dgm:pt modelId="{C551E052-AF81-4E36-91D2-E0AD2DD840FF}">
      <dgm:prSet phldrT="[텍스트]" custT="1"/>
      <dgm:spPr/>
      <dgm:t>
        <a:bodyPr/>
        <a:lstStyle/>
        <a:p>
          <a:pPr latinLnBrk="1"/>
          <a:r>
            <a:rPr lang="en-US" altLang="ko-KR" sz="3000" u="sng" baseline="0" dirty="0" smtClean="0"/>
            <a:t>C</a:t>
          </a:r>
          <a:endParaRPr lang="ko-KR" altLang="en-US" sz="3000" u="sng" baseline="0" dirty="0"/>
        </a:p>
      </dgm:t>
    </dgm:pt>
    <dgm:pt modelId="{38110DE3-F02D-4285-A6C0-18B1AE030731}" type="parTrans" cxnId="{19BFE433-C149-4C13-91AD-DBDCB93DB0B9}">
      <dgm:prSet/>
      <dgm:spPr/>
      <dgm:t>
        <a:bodyPr/>
        <a:lstStyle/>
        <a:p>
          <a:pPr latinLnBrk="1"/>
          <a:endParaRPr lang="ko-KR" altLang="en-US"/>
        </a:p>
      </dgm:t>
    </dgm:pt>
    <dgm:pt modelId="{096C5070-48D7-4BE9-842D-B59737F94ECA}" type="sibTrans" cxnId="{19BFE433-C149-4C13-91AD-DBDCB93DB0B9}">
      <dgm:prSet/>
      <dgm:spPr/>
      <dgm:t>
        <a:bodyPr/>
        <a:lstStyle/>
        <a:p>
          <a:pPr latinLnBrk="1"/>
          <a:endParaRPr lang="ko-KR" altLang="en-US"/>
        </a:p>
      </dgm:t>
    </dgm:pt>
    <dgm:pt modelId="{68B71BB2-8EE7-4659-A2CC-41BDF1FA2246}" type="pres">
      <dgm:prSet presAssocID="{D8DF8F56-6784-48FA-BE3E-C5BFAA8CF5B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0E254D-3ACE-40DF-B9D9-43DB40C06555}" type="pres">
      <dgm:prSet presAssocID="{6440C2E1-CB5C-4851-88DF-F78BFEBDD2BE}" presName="compNode" presStyleCnt="0"/>
      <dgm:spPr/>
    </dgm:pt>
    <dgm:pt modelId="{B4E4B89E-7DE3-4423-9DD8-F76DFE8637A3}" type="pres">
      <dgm:prSet presAssocID="{6440C2E1-CB5C-4851-88DF-F78BFEBDD2BE}" presName="aNode" presStyleLbl="bgShp" presStyleIdx="0" presStyleCnt="3" custLinFactNeighborX="-1604" custLinFactNeighborY="1041"/>
      <dgm:spPr/>
      <dgm:t>
        <a:bodyPr/>
        <a:lstStyle/>
        <a:p>
          <a:pPr latinLnBrk="1"/>
          <a:endParaRPr lang="ko-KR" altLang="en-US"/>
        </a:p>
      </dgm:t>
    </dgm:pt>
    <dgm:pt modelId="{09326A59-E6DB-486A-8828-55B6ADA2708D}" type="pres">
      <dgm:prSet presAssocID="{6440C2E1-CB5C-4851-88DF-F78BFEBDD2BE}" presName="text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35501B1-960D-4464-8514-0A8BACC01C90}" type="pres">
      <dgm:prSet presAssocID="{6440C2E1-CB5C-4851-88DF-F78BFEBDD2BE}" presName="compChildNode" presStyleCnt="0"/>
      <dgm:spPr/>
    </dgm:pt>
    <dgm:pt modelId="{348DF665-EAAB-4E44-943A-E3F2AB410193}" type="pres">
      <dgm:prSet presAssocID="{6440C2E1-CB5C-4851-88DF-F78BFEBDD2BE}" presName="theInnerList" presStyleCnt="0"/>
      <dgm:spPr/>
    </dgm:pt>
    <dgm:pt modelId="{3451CB24-CB48-4E5A-92B6-50EE66F67D6C}" type="pres">
      <dgm:prSet presAssocID="{6440C2E1-CB5C-4851-88DF-F78BFEBDD2BE}" presName="aSpace" presStyleCnt="0"/>
      <dgm:spPr/>
    </dgm:pt>
    <dgm:pt modelId="{FB13947A-6DE4-4984-A209-DD1A67D3DD2E}" type="pres">
      <dgm:prSet presAssocID="{9BA9DEA3-29C2-4099-BEA0-779B0923B703}" presName="compNode" presStyleCnt="0"/>
      <dgm:spPr/>
    </dgm:pt>
    <dgm:pt modelId="{B175624D-9C34-41CF-8626-4088CF3B5733}" type="pres">
      <dgm:prSet presAssocID="{9BA9DEA3-29C2-4099-BEA0-779B0923B703}" presName="a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07A39A4-C3FE-4DFB-A0BE-EFCA818208AD}" type="pres">
      <dgm:prSet presAssocID="{9BA9DEA3-29C2-4099-BEA0-779B0923B703}" presName="text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CCDF22F-8FD8-40DB-93A3-9845E3FF200B}" type="pres">
      <dgm:prSet presAssocID="{9BA9DEA3-29C2-4099-BEA0-779B0923B703}" presName="compChildNode" presStyleCnt="0"/>
      <dgm:spPr/>
    </dgm:pt>
    <dgm:pt modelId="{0489873D-C02D-4158-9AB9-B7F153053B7F}" type="pres">
      <dgm:prSet presAssocID="{9BA9DEA3-29C2-4099-BEA0-779B0923B703}" presName="theInnerList" presStyleCnt="0"/>
      <dgm:spPr/>
    </dgm:pt>
    <dgm:pt modelId="{073AA7BD-453D-412B-AB84-60D6B21B1417}" type="pres">
      <dgm:prSet presAssocID="{673AF849-98F4-4699-941D-35390D91379C}" presName="childNode" presStyleLbl="node1" presStyleIdx="0" presStyleCnt="2" custScaleY="19785" custLinFactY="25843" custLinFactNeighborX="33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9317CD-E85E-4209-BAA1-00B1ECD289B8}" type="pres">
      <dgm:prSet presAssocID="{673AF849-98F4-4699-941D-35390D91379C}" presName="aSpace2" presStyleCnt="0"/>
      <dgm:spPr/>
    </dgm:pt>
    <dgm:pt modelId="{88C32E0A-ACCD-4D5F-9D47-22CA8E74EBC8}" type="pres">
      <dgm:prSet presAssocID="{9528CB13-8147-4705-BCE4-6317C32ECD74}" presName="childNode" presStyleLbl="node1" presStyleIdx="1" presStyleCnt="2" custScaleY="14865" custLinFactY="11368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AAE24A-DF39-44F8-A33F-47113DD5DFD7}" type="pres">
      <dgm:prSet presAssocID="{9BA9DEA3-29C2-4099-BEA0-779B0923B703}" presName="aSpace" presStyleCnt="0"/>
      <dgm:spPr/>
    </dgm:pt>
    <dgm:pt modelId="{DF3313DD-2E6B-44A2-BC79-690D133F9513}" type="pres">
      <dgm:prSet presAssocID="{C551E052-AF81-4E36-91D2-E0AD2DD840FF}" presName="compNode" presStyleCnt="0"/>
      <dgm:spPr/>
    </dgm:pt>
    <dgm:pt modelId="{42759E6A-3AE4-4944-8DD1-A7B9D0D83C02}" type="pres">
      <dgm:prSet presAssocID="{C551E052-AF81-4E36-91D2-E0AD2DD840FF}" presName="aNode" presStyleLbl="bgShp" presStyleIdx="2" presStyleCnt="3" custLinFactNeighborX="3948"/>
      <dgm:spPr/>
      <dgm:t>
        <a:bodyPr/>
        <a:lstStyle/>
        <a:p>
          <a:pPr latinLnBrk="1"/>
          <a:endParaRPr lang="ko-KR" altLang="en-US"/>
        </a:p>
      </dgm:t>
    </dgm:pt>
    <dgm:pt modelId="{F42F26F2-56FD-48E5-803B-5E1E2738EA50}" type="pres">
      <dgm:prSet presAssocID="{C551E052-AF81-4E36-91D2-E0AD2DD840FF}" presName="text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60982A7-5C57-46A1-94F5-14F030EC4B20}" type="pres">
      <dgm:prSet presAssocID="{C551E052-AF81-4E36-91D2-E0AD2DD840FF}" presName="compChildNode" presStyleCnt="0"/>
      <dgm:spPr/>
    </dgm:pt>
    <dgm:pt modelId="{1FD0E089-BE0C-46FC-80A1-E6A65E6CE405}" type="pres">
      <dgm:prSet presAssocID="{C551E052-AF81-4E36-91D2-E0AD2DD840FF}" presName="theInnerList" presStyleCnt="0"/>
      <dgm:spPr/>
    </dgm:pt>
  </dgm:ptLst>
  <dgm:cxnLst>
    <dgm:cxn modelId="{CCA6D1E8-29D5-483B-B673-70A910428AB8}" type="presOf" srcId="{673AF849-98F4-4699-941D-35390D91379C}" destId="{073AA7BD-453D-412B-AB84-60D6B21B1417}" srcOrd="0" destOrd="0" presId="urn:microsoft.com/office/officeart/2005/8/layout/lProcess2"/>
    <dgm:cxn modelId="{65FE8F0F-BEFE-43F4-B3F7-E33118083287}" type="presOf" srcId="{6440C2E1-CB5C-4851-88DF-F78BFEBDD2BE}" destId="{B4E4B89E-7DE3-4423-9DD8-F76DFE8637A3}" srcOrd="0" destOrd="0" presId="urn:microsoft.com/office/officeart/2005/8/layout/lProcess2"/>
    <dgm:cxn modelId="{79DD75B9-66E8-400B-A086-C70BEB8F35BD}" srcId="{9BA9DEA3-29C2-4099-BEA0-779B0923B703}" destId="{9528CB13-8147-4705-BCE4-6317C32ECD74}" srcOrd="1" destOrd="0" parTransId="{88C52A8B-6FD2-4143-B31C-E3A03198B12C}" sibTransId="{91226D45-3231-4E3D-95C2-89D02F73572A}"/>
    <dgm:cxn modelId="{8F836CBF-AB47-4673-941F-AA966CE6837A}" type="presOf" srcId="{6440C2E1-CB5C-4851-88DF-F78BFEBDD2BE}" destId="{09326A59-E6DB-486A-8828-55B6ADA2708D}" srcOrd="1" destOrd="0" presId="urn:microsoft.com/office/officeart/2005/8/layout/lProcess2"/>
    <dgm:cxn modelId="{3330699A-7CF5-4DDD-B2D8-D1013802BC26}" type="presOf" srcId="{9BA9DEA3-29C2-4099-BEA0-779B0923B703}" destId="{707A39A4-C3FE-4DFB-A0BE-EFCA818208AD}" srcOrd="1" destOrd="0" presId="urn:microsoft.com/office/officeart/2005/8/layout/lProcess2"/>
    <dgm:cxn modelId="{19BFE433-C149-4C13-91AD-DBDCB93DB0B9}" srcId="{D8DF8F56-6784-48FA-BE3E-C5BFAA8CF5BB}" destId="{C551E052-AF81-4E36-91D2-E0AD2DD840FF}" srcOrd="2" destOrd="0" parTransId="{38110DE3-F02D-4285-A6C0-18B1AE030731}" sibTransId="{096C5070-48D7-4BE9-842D-B59737F94ECA}"/>
    <dgm:cxn modelId="{6588103B-42E5-4125-B5BA-568499BFCFEF}" srcId="{9BA9DEA3-29C2-4099-BEA0-779B0923B703}" destId="{673AF849-98F4-4699-941D-35390D91379C}" srcOrd="0" destOrd="0" parTransId="{EBB31E00-6483-4176-A03D-CA3E522BD27E}" sibTransId="{33870C92-E490-49F1-B105-500D238D3C61}"/>
    <dgm:cxn modelId="{70901E0D-56DA-4544-AA93-B02EF7866F20}" type="presOf" srcId="{9528CB13-8147-4705-BCE4-6317C32ECD74}" destId="{88C32E0A-ACCD-4D5F-9D47-22CA8E74EBC8}" srcOrd="0" destOrd="0" presId="urn:microsoft.com/office/officeart/2005/8/layout/lProcess2"/>
    <dgm:cxn modelId="{B63EE96E-D5C5-4E06-B612-91F4D558F78C}" type="presOf" srcId="{D8DF8F56-6784-48FA-BE3E-C5BFAA8CF5BB}" destId="{68B71BB2-8EE7-4659-A2CC-41BDF1FA2246}" srcOrd="0" destOrd="0" presId="urn:microsoft.com/office/officeart/2005/8/layout/lProcess2"/>
    <dgm:cxn modelId="{06EFDB55-2850-4B2A-9C29-66F80DDA3C71}" srcId="{D8DF8F56-6784-48FA-BE3E-C5BFAA8CF5BB}" destId="{9BA9DEA3-29C2-4099-BEA0-779B0923B703}" srcOrd="1" destOrd="0" parTransId="{1BBE960A-A290-4FC3-B7A9-3D203244B362}" sibTransId="{09962408-68F8-45E5-97A9-9D1A1AEE7EDE}"/>
    <dgm:cxn modelId="{379D2046-895A-46E4-8317-6E2EEEDB5B8A}" type="presOf" srcId="{C551E052-AF81-4E36-91D2-E0AD2DD840FF}" destId="{F42F26F2-56FD-48E5-803B-5E1E2738EA50}" srcOrd="1" destOrd="0" presId="urn:microsoft.com/office/officeart/2005/8/layout/lProcess2"/>
    <dgm:cxn modelId="{56BBC278-1BB5-424D-A138-068F16905F68}" srcId="{D8DF8F56-6784-48FA-BE3E-C5BFAA8CF5BB}" destId="{6440C2E1-CB5C-4851-88DF-F78BFEBDD2BE}" srcOrd="0" destOrd="0" parTransId="{CE653805-D47F-4BF4-94B2-273CA73984FF}" sibTransId="{C5E097BC-CF0A-43F0-9D3F-5AAE0DC146CB}"/>
    <dgm:cxn modelId="{1DE2861D-23C6-436B-81D9-ACB59BF3A9FF}" type="presOf" srcId="{C551E052-AF81-4E36-91D2-E0AD2DD840FF}" destId="{42759E6A-3AE4-4944-8DD1-A7B9D0D83C02}" srcOrd="0" destOrd="0" presId="urn:microsoft.com/office/officeart/2005/8/layout/lProcess2"/>
    <dgm:cxn modelId="{2B226943-4DC5-4CED-81D5-4DEF1B5EF42D}" type="presOf" srcId="{9BA9DEA3-29C2-4099-BEA0-779B0923B703}" destId="{B175624D-9C34-41CF-8626-4088CF3B5733}" srcOrd="0" destOrd="0" presId="urn:microsoft.com/office/officeart/2005/8/layout/lProcess2"/>
    <dgm:cxn modelId="{167F9B40-9524-472D-86A1-B97B1D3D31DC}" type="presParOf" srcId="{68B71BB2-8EE7-4659-A2CC-41BDF1FA2246}" destId="{E70E254D-3ACE-40DF-B9D9-43DB40C06555}" srcOrd="0" destOrd="0" presId="urn:microsoft.com/office/officeart/2005/8/layout/lProcess2"/>
    <dgm:cxn modelId="{35A662AA-8A52-47C4-B109-65B770C3701E}" type="presParOf" srcId="{E70E254D-3ACE-40DF-B9D9-43DB40C06555}" destId="{B4E4B89E-7DE3-4423-9DD8-F76DFE8637A3}" srcOrd="0" destOrd="0" presId="urn:microsoft.com/office/officeart/2005/8/layout/lProcess2"/>
    <dgm:cxn modelId="{F3FF0E81-8DC2-4517-A1F9-5EB022DCC25F}" type="presParOf" srcId="{E70E254D-3ACE-40DF-B9D9-43DB40C06555}" destId="{09326A59-E6DB-486A-8828-55B6ADA2708D}" srcOrd="1" destOrd="0" presId="urn:microsoft.com/office/officeart/2005/8/layout/lProcess2"/>
    <dgm:cxn modelId="{66671FC8-15B1-4C65-9A76-CD6CC5EF39D8}" type="presParOf" srcId="{E70E254D-3ACE-40DF-B9D9-43DB40C06555}" destId="{735501B1-960D-4464-8514-0A8BACC01C90}" srcOrd="2" destOrd="0" presId="urn:microsoft.com/office/officeart/2005/8/layout/lProcess2"/>
    <dgm:cxn modelId="{FBD916DE-DC73-4D70-8D42-94171C22564B}" type="presParOf" srcId="{735501B1-960D-4464-8514-0A8BACC01C90}" destId="{348DF665-EAAB-4E44-943A-E3F2AB410193}" srcOrd="0" destOrd="0" presId="urn:microsoft.com/office/officeart/2005/8/layout/lProcess2"/>
    <dgm:cxn modelId="{88BBDBB0-2788-4660-9EBD-C2D9E42B9B94}" type="presParOf" srcId="{68B71BB2-8EE7-4659-A2CC-41BDF1FA2246}" destId="{3451CB24-CB48-4E5A-92B6-50EE66F67D6C}" srcOrd="1" destOrd="0" presId="urn:microsoft.com/office/officeart/2005/8/layout/lProcess2"/>
    <dgm:cxn modelId="{F0099485-399F-4B8F-BB75-96CC45E87AE7}" type="presParOf" srcId="{68B71BB2-8EE7-4659-A2CC-41BDF1FA2246}" destId="{FB13947A-6DE4-4984-A209-DD1A67D3DD2E}" srcOrd="2" destOrd="0" presId="urn:microsoft.com/office/officeart/2005/8/layout/lProcess2"/>
    <dgm:cxn modelId="{6A1FB53D-A42F-4890-A0DF-0CEC3DCF40C4}" type="presParOf" srcId="{FB13947A-6DE4-4984-A209-DD1A67D3DD2E}" destId="{B175624D-9C34-41CF-8626-4088CF3B5733}" srcOrd="0" destOrd="0" presId="urn:microsoft.com/office/officeart/2005/8/layout/lProcess2"/>
    <dgm:cxn modelId="{3FFF9D4D-AF49-45F1-AAA5-337AADA23D26}" type="presParOf" srcId="{FB13947A-6DE4-4984-A209-DD1A67D3DD2E}" destId="{707A39A4-C3FE-4DFB-A0BE-EFCA818208AD}" srcOrd="1" destOrd="0" presId="urn:microsoft.com/office/officeart/2005/8/layout/lProcess2"/>
    <dgm:cxn modelId="{3206475F-C479-4F18-A7B8-7A3BBE84DFC9}" type="presParOf" srcId="{FB13947A-6DE4-4984-A209-DD1A67D3DD2E}" destId="{1CCDF22F-8FD8-40DB-93A3-9845E3FF200B}" srcOrd="2" destOrd="0" presId="urn:microsoft.com/office/officeart/2005/8/layout/lProcess2"/>
    <dgm:cxn modelId="{D7A63DEB-E599-4C78-B753-1D89E089B8EE}" type="presParOf" srcId="{1CCDF22F-8FD8-40DB-93A3-9845E3FF200B}" destId="{0489873D-C02D-4158-9AB9-B7F153053B7F}" srcOrd="0" destOrd="0" presId="urn:microsoft.com/office/officeart/2005/8/layout/lProcess2"/>
    <dgm:cxn modelId="{F743CDB5-A8B9-41F3-ACE4-0D4BE3E3B92A}" type="presParOf" srcId="{0489873D-C02D-4158-9AB9-B7F153053B7F}" destId="{073AA7BD-453D-412B-AB84-60D6B21B1417}" srcOrd="0" destOrd="0" presId="urn:microsoft.com/office/officeart/2005/8/layout/lProcess2"/>
    <dgm:cxn modelId="{5A5912E9-AA0C-41AB-89FF-AB9DEEBEB123}" type="presParOf" srcId="{0489873D-C02D-4158-9AB9-B7F153053B7F}" destId="{069317CD-E85E-4209-BAA1-00B1ECD289B8}" srcOrd="1" destOrd="0" presId="urn:microsoft.com/office/officeart/2005/8/layout/lProcess2"/>
    <dgm:cxn modelId="{50C939F2-9606-443C-B165-0D98D01EFC3B}" type="presParOf" srcId="{0489873D-C02D-4158-9AB9-B7F153053B7F}" destId="{88C32E0A-ACCD-4D5F-9D47-22CA8E74EBC8}" srcOrd="2" destOrd="0" presId="urn:microsoft.com/office/officeart/2005/8/layout/lProcess2"/>
    <dgm:cxn modelId="{D29AA69B-97DF-4CCB-A75E-FFC9F8890E46}" type="presParOf" srcId="{68B71BB2-8EE7-4659-A2CC-41BDF1FA2246}" destId="{D0AAE24A-DF39-44F8-A33F-47113DD5DFD7}" srcOrd="3" destOrd="0" presId="urn:microsoft.com/office/officeart/2005/8/layout/lProcess2"/>
    <dgm:cxn modelId="{BC91FD4A-8656-4AB3-AF64-9B7EDFFC681E}" type="presParOf" srcId="{68B71BB2-8EE7-4659-A2CC-41BDF1FA2246}" destId="{DF3313DD-2E6B-44A2-BC79-690D133F9513}" srcOrd="4" destOrd="0" presId="urn:microsoft.com/office/officeart/2005/8/layout/lProcess2"/>
    <dgm:cxn modelId="{7420D608-E889-44D8-AD23-2CF2A4955FC2}" type="presParOf" srcId="{DF3313DD-2E6B-44A2-BC79-690D133F9513}" destId="{42759E6A-3AE4-4944-8DD1-A7B9D0D83C02}" srcOrd="0" destOrd="0" presId="urn:microsoft.com/office/officeart/2005/8/layout/lProcess2"/>
    <dgm:cxn modelId="{108546C0-268B-47BF-8559-48F71D100EF1}" type="presParOf" srcId="{DF3313DD-2E6B-44A2-BC79-690D133F9513}" destId="{F42F26F2-56FD-48E5-803B-5E1E2738EA50}" srcOrd="1" destOrd="0" presId="urn:microsoft.com/office/officeart/2005/8/layout/lProcess2"/>
    <dgm:cxn modelId="{7DAD6154-409D-4D61-AECF-CBFF3E0C1188}" type="presParOf" srcId="{DF3313DD-2E6B-44A2-BC79-690D133F9513}" destId="{A60982A7-5C57-46A1-94F5-14F030EC4B20}" srcOrd="2" destOrd="0" presId="urn:microsoft.com/office/officeart/2005/8/layout/lProcess2"/>
    <dgm:cxn modelId="{E06B42BC-F5B1-401C-936F-EE78FFD1D731}" type="presParOf" srcId="{A60982A7-5C57-46A1-94F5-14F030EC4B20}" destId="{1FD0E089-BE0C-46FC-80A1-E6A65E6CE405}" srcOrd="0" destOrd="0" presId="urn:microsoft.com/office/officeart/2005/8/layout/lProcess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CF0D1-4EAB-4C89-96C3-03F418E83D00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F443D-8361-4136-AB2C-B5F41535D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F443D-8361-4136-AB2C-B5F41535D84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F443D-8361-4136-AB2C-B5F41535D84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제목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4" name="내용 개체 틀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5CF412E-D479-45BD-B0C0-0AEF0E4B2B9F}" type="datetimeFigureOut">
              <a:rPr lang="ko-KR" altLang="en-US" smtClean="0"/>
              <a:pPr/>
              <a:t>2009-08-14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A05B98EA-4CE7-46EE-B2A1-7BBCA415C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1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1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1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1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1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rtos.org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00628" y="5357826"/>
            <a:ext cx="3805206" cy="1000132"/>
          </a:xfrm>
        </p:spPr>
        <p:txBody>
          <a:bodyPr/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실시간 시스템 연구실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박   유   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dirty="0" smtClean="0"/>
              <a:t>F r e e  R T O S</a:t>
            </a:r>
            <a:endParaRPr lang="ko-KR" altLang="en-US" sz="72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428604"/>
            <a:ext cx="8229600" cy="5857916"/>
          </a:xfrm>
          <a:ln>
            <a:noFill/>
          </a:ln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None/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>
              <a:buNone/>
            </a:pPr>
            <a:endParaRPr lang="en-US" altLang="ko-KR" sz="2000" dirty="0" smtClean="0">
              <a:latin typeface="Calibri" pitchFamily="34" charset="0"/>
            </a:endParaRPr>
          </a:p>
          <a:p>
            <a:pPr algn="ctr">
              <a:buNone/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&lt; </a:t>
            </a:r>
            <a:r>
              <a:rPr lang="en-US" altLang="ko-KR" sz="2000" dirty="0" err="1" smtClean="0">
                <a:latin typeface="Calibri" pitchFamily="34" charset="0"/>
              </a:rPr>
              <a:t>FreeRTOS</a:t>
            </a:r>
            <a:r>
              <a:rPr lang="ko-KR" altLang="en-US" sz="2000" dirty="0" smtClean="0">
                <a:latin typeface="Calibri" pitchFamily="34" charset="0"/>
              </a:rPr>
              <a:t>의 </a:t>
            </a:r>
            <a:r>
              <a:rPr lang="en-US" altLang="ko-KR" sz="2000" dirty="0" smtClean="0">
                <a:latin typeface="Calibri" pitchFamily="34" charset="0"/>
              </a:rPr>
              <a:t>Tick ISR &gt;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2000" dirty="0" smtClean="0">
                <a:latin typeface="Calibri" pitchFamily="34" charset="0"/>
              </a:rPr>
              <a:t>        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2000" dirty="0" smtClean="0">
                <a:latin typeface="Calibri" pitchFamily="34" charset="0"/>
              </a:rPr>
              <a:t>         - </a:t>
            </a:r>
            <a:r>
              <a:rPr lang="en-US" altLang="ko-KR" sz="2000" dirty="0" err="1" smtClean="0">
                <a:latin typeface="Calibri" pitchFamily="34" charset="0"/>
              </a:rPr>
              <a:t>FreeRTOS</a:t>
            </a:r>
            <a:r>
              <a:rPr lang="ko-KR" altLang="en-US" sz="2000" dirty="0" smtClean="0">
                <a:latin typeface="Calibri" pitchFamily="34" charset="0"/>
              </a:rPr>
              <a:t>에서는 </a:t>
            </a:r>
            <a:r>
              <a:rPr lang="en-US" altLang="ko-KR" sz="2000" dirty="0" err="1" smtClean="0">
                <a:latin typeface="Calibri" pitchFamily="34" charset="0"/>
              </a:rPr>
              <a:t>Tick_Rate</a:t>
            </a:r>
            <a:r>
              <a:rPr lang="ko-KR" altLang="en-US" sz="2000" dirty="0" smtClean="0">
                <a:latin typeface="Calibri" pitchFamily="34" charset="0"/>
              </a:rPr>
              <a:t>값으로 정해진 시간에 따라 </a:t>
            </a:r>
            <a:r>
              <a:rPr lang="en-US" altLang="ko-KR" sz="2000" dirty="0" smtClean="0">
                <a:latin typeface="Calibri" pitchFamily="34" charset="0"/>
              </a:rPr>
              <a:t>Timer interrupt</a:t>
            </a:r>
            <a:r>
              <a:rPr lang="ko-KR" altLang="en-US" sz="2000" dirty="0" smtClean="0">
                <a:latin typeface="Calibri" pitchFamily="34" charset="0"/>
              </a:rPr>
              <a:t>가 발생할 경우 </a:t>
            </a:r>
            <a:r>
              <a:rPr lang="en-US" altLang="ko-KR" sz="2000" dirty="0" err="1" smtClean="0">
                <a:latin typeface="Calibri" pitchFamily="34" charset="0"/>
              </a:rPr>
              <a:t>Tick_ISR</a:t>
            </a:r>
            <a:r>
              <a:rPr lang="ko-KR" altLang="en-US" sz="2000" dirty="0" smtClean="0">
                <a:latin typeface="Calibri" pitchFamily="34" charset="0"/>
              </a:rPr>
              <a:t>이 발생하며</a:t>
            </a:r>
            <a:r>
              <a:rPr lang="en-US" altLang="ko-KR" sz="2000" dirty="0" smtClean="0">
                <a:latin typeface="Calibri" pitchFamily="34" charset="0"/>
              </a:rPr>
              <a:t> Tick</a:t>
            </a:r>
            <a:r>
              <a:rPr lang="ko-KR" altLang="en-US" sz="2000" dirty="0" smtClean="0">
                <a:latin typeface="Calibri" pitchFamily="34" charset="0"/>
              </a:rPr>
              <a:t>값을 증가시키며 매 </a:t>
            </a:r>
            <a:r>
              <a:rPr lang="en-US" altLang="ko-KR" sz="2000" dirty="0" smtClean="0">
                <a:latin typeface="Calibri" pitchFamily="34" charset="0"/>
              </a:rPr>
              <a:t>Tick</a:t>
            </a:r>
            <a:r>
              <a:rPr lang="ko-KR" altLang="en-US" sz="2000" dirty="0" smtClean="0">
                <a:latin typeface="Calibri" pitchFamily="34" charset="0"/>
              </a:rPr>
              <a:t>마다 </a:t>
            </a:r>
            <a:r>
              <a:rPr lang="en-US" altLang="ko-KR" sz="2000" dirty="0" smtClean="0">
                <a:latin typeface="Calibri" pitchFamily="34" charset="0"/>
              </a:rPr>
              <a:t>Context Switch</a:t>
            </a:r>
            <a:r>
              <a:rPr lang="ko-KR" altLang="en-US" sz="2000" dirty="0" smtClean="0">
                <a:latin typeface="Calibri" pitchFamily="34" charset="0"/>
              </a:rPr>
              <a:t>가 필요한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를 확인하고 </a:t>
            </a:r>
            <a:r>
              <a:rPr lang="en-US" altLang="ko-KR" sz="2000" dirty="0" smtClean="0">
                <a:latin typeface="Calibri" pitchFamily="34" charset="0"/>
              </a:rPr>
              <a:t>Context Switch</a:t>
            </a:r>
            <a:r>
              <a:rPr lang="ko-KR" altLang="en-US" sz="2000" dirty="0" smtClean="0">
                <a:latin typeface="Calibri" pitchFamily="34" charset="0"/>
              </a:rPr>
              <a:t>를 실행하게 된다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figure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785794"/>
            <a:ext cx="7643866" cy="2643206"/>
          </a:xfrm>
          <a:prstGeom prst="rect">
            <a:avLst/>
          </a:prstGeom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fontScale="25000" lnSpcReduction="20000"/>
          </a:bodyPr>
          <a:lstStyle/>
          <a:p>
            <a:pPr>
              <a:buBlip>
                <a:blip r:embed="rId2"/>
              </a:buBlip>
            </a:pPr>
            <a:r>
              <a:rPr lang="en-US" altLang="ko-KR" sz="10400" dirty="0" smtClean="0">
                <a:latin typeface="Calibri" pitchFamily="34" charset="0"/>
              </a:rPr>
              <a:t>Task API</a:t>
            </a:r>
          </a:p>
          <a:p>
            <a:pPr lvl="1">
              <a:buBlip>
                <a:blip r:embed="rId2"/>
              </a:buBlip>
            </a:pPr>
            <a:endParaRPr lang="en-US" altLang="ko-KR" sz="7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7800" dirty="0" smtClean="0">
                <a:solidFill>
                  <a:schemeClr val="tx1"/>
                </a:solidFill>
                <a:latin typeface="Calibri" pitchFamily="34" charset="0"/>
              </a:rPr>
              <a:t>Task Creation</a:t>
            </a:r>
          </a:p>
          <a:p>
            <a:pPr>
              <a:lnSpc>
                <a:spcPct val="70000"/>
              </a:lnSpc>
              <a:buBlip>
                <a:blip r:embed="rId2"/>
              </a:buBlip>
            </a:pPr>
            <a:endParaRPr lang="en-US" altLang="ko-KR" sz="7600" dirty="0" smtClean="0">
              <a:latin typeface="Calibri" pitchFamily="34" charset="0"/>
            </a:endParaRP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lang="en-US" altLang="ko-KR" sz="7200" dirty="0" err="1" smtClean="0">
                <a:solidFill>
                  <a:schemeClr val="tx1"/>
                </a:solidFill>
                <a:latin typeface="Calibri" pitchFamily="34" charset="0"/>
              </a:rPr>
              <a:t>xTaskCreate</a:t>
            </a:r>
            <a:r>
              <a:rPr lang="en-US" altLang="ko-KR" sz="7200" dirty="0" smtClean="0">
                <a:latin typeface="Calibri" pitchFamily="34" charset="0"/>
              </a:rPr>
              <a:t>( </a:t>
            </a:r>
            <a:r>
              <a:rPr lang="en-US" sz="7200" dirty="0" err="1" smtClean="0">
                <a:latin typeface="Calibri" pitchFamily="34" charset="0"/>
              </a:rPr>
              <a:t>pdTASK_CODE</a:t>
            </a:r>
            <a:r>
              <a:rPr lang="en-US" sz="7200" dirty="0" smtClean="0">
                <a:latin typeface="Calibri" pitchFamily="34" charset="0"/>
              </a:rPr>
              <a:t> </a:t>
            </a:r>
            <a:r>
              <a:rPr lang="en-US" sz="7200" dirty="0" err="1" smtClean="0">
                <a:latin typeface="Calibri" pitchFamily="34" charset="0"/>
              </a:rPr>
              <a:t>pvTaskCode</a:t>
            </a:r>
            <a:r>
              <a:rPr lang="en-US" sz="7200" dirty="0" smtClean="0">
                <a:latin typeface="Calibri" pitchFamily="34" charset="0"/>
              </a:rPr>
              <a:t>, const </a:t>
            </a:r>
            <a:r>
              <a:rPr lang="en-US" sz="7200" dirty="0" err="1" smtClean="0">
                <a:latin typeface="Calibri" pitchFamily="34" charset="0"/>
              </a:rPr>
              <a:t>portCHAR</a:t>
            </a:r>
            <a:r>
              <a:rPr lang="en-US" sz="7200" dirty="0" smtClean="0">
                <a:latin typeface="Calibri" pitchFamily="34" charset="0"/>
              </a:rPr>
              <a:t> * const </a:t>
            </a:r>
            <a:r>
              <a:rPr lang="en-US" sz="7200" dirty="0" err="1" smtClean="0">
                <a:latin typeface="Calibri" pitchFamily="34" charset="0"/>
              </a:rPr>
              <a:t>pcName</a:t>
            </a:r>
            <a:r>
              <a:rPr lang="en-US" sz="7200" dirty="0" smtClean="0">
                <a:latin typeface="Calibri" pitchFamily="34" charset="0"/>
              </a:rPr>
              <a:t>, unsigned </a:t>
            </a:r>
            <a:r>
              <a:rPr lang="en-US" sz="7200" dirty="0" err="1" smtClean="0">
                <a:latin typeface="Calibri" pitchFamily="34" charset="0"/>
              </a:rPr>
              <a:t>portSHORT</a:t>
            </a:r>
            <a:r>
              <a:rPr lang="en-US" sz="7200" dirty="0" smtClean="0">
                <a:latin typeface="Calibri" pitchFamily="34" charset="0"/>
              </a:rPr>
              <a:t> </a:t>
            </a:r>
            <a:r>
              <a:rPr lang="en-US" sz="7200" dirty="0" err="1" smtClean="0">
                <a:latin typeface="Calibri" pitchFamily="34" charset="0"/>
              </a:rPr>
              <a:t>usStackDepth</a:t>
            </a:r>
            <a:r>
              <a:rPr lang="en-US" sz="7200" dirty="0" smtClean="0">
                <a:latin typeface="Calibri" pitchFamily="34" charset="0"/>
              </a:rPr>
              <a:t>, void *</a:t>
            </a:r>
            <a:r>
              <a:rPr lang="en-US" sz="7200" dirty="0" err="1" smtClean="0">
                <a:latin typeface="Calibri" pitchFamily="34" charset="0"/>
              </a:rPr>
              <a:t>pvParameters</a:t>
            </a:r>
            <a:r>
              <a:rPr lang="en-US" sz="7200" dirty="0" smtClean="0">
                <a:latin typeface="Calibri" pitchFamily="34" charset="0"/>
              </a:rPr>
              <a:t>, unsigned </a:t>
            </a:r>
            <a:r>
              <a:rPr lang="en-US" sz="7200" dirty="0" err="1" smtClean="0">
                <a:latin typeface="Calibri" pitchFamily="34" charset="0"/>
              </a:rPr>
              <a:t>portBASE_TYPE</a:t>
            </a:r>
            <a:r>
              <a:rPr lang="en-US" sz="7200" dirty="0" smtClean="0">
                <a:latin typeface="Calibri" pitchFamily="34" charset="0"/>
              </a:rPr>
              <a:t> </a:t>
            </a:r>
            <a:r>
              <a:rPr lang="en-US" sz="7200" dirty="0" err="1" smtClean="0">
                <a:latin typeface="Calibri" pitchFamily="34" charset="0"/>
              </a:rPr>
              <a:t>uxPriority</a:t>
            </a:r>
            <a:r>
              <a:rPr lang="en-US" sz="7200" dirty="0" smtClean="0">
                <a:latin typeface="Calibri" pitchFamily="34" charset="0"/>
              </a:rPr>
              <a:t>, </a:t>
            </a:r>
            <a:r>
              <a:rPr lang="en-US" sz="7200" dirty="0" err="1" smtClean="0">
                <a:latin typeface="Calibri" pitchFamily="34" charset="0"/>
              </a:rPr>
              <a:t>xTaskHandle</a:t>
            </a:r>
            <a:r>
              <a:rPr lang="en-US" sz="7200" dirty="0" smtClean="0">
                <a:latin typeface="Calibri" pitchFamily="34" charset="0"/>
              </a:rPr>
              <a:t> *</a:t>
            </a:r>
            <a:r>
              <a:rPr lang="en-US" sz="7200" dirty="0" err="1" smtClean="0">
                <a:latin typeface="Calibri" pitchFamily="34" charset="0"/>
              </a:rPr>
              <a:t>pvCreatedTask</a:t>
            </a:r>
            <a:r>
              <a:rPr lang="en-US" sz="7200" dirty="0" smtClean="0">
                <a:latin typeface="Calibri" pitchFamily="34" charset="0"/>
              </a:rPr>
              <a:t>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endParaRPr lang="en-US" altLang="ko-KR" sz="72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2">
              <a:lnSpc>
                <a:spcPct val="14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: 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새로운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를 생성하는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API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TCB(Task Control Block) 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정보와 관련된 변수를 전달받아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를 생성</a:t>
            </a:r>
            <a:endParaRPr lang="en-US" altLang="ko-KR" sz="72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- </a:t>
            </a:r>
            <a:r>
              <a:rPr lang="en-US" altLang="ko-KR" sz="7200" dirty="0" err="1" smtClean="0">
                <a:latin typeface="Calibri" pitchFamily="34" charset="0"/>
              </a:rPr>
              <a:t>pvTaskCode</a:t>
            </a:r>
            <a:r>
              <a:rPr lang="en-US" altLang="ko-KR" sz="7200" dirty="0" smtClean="0">
                <a:latin typeface="Calibri" pitchFamily="34" charset="0"/>
              </a:rPr>
              <a:t> – Task</a:t>
            </a:r>
            <a:r>
              <a:rPr lang="ko-KR" altLang="en-US" sz="7200" dirty="0" smtClean="0">
                <a:latin typeface="Calibri" pitchFamily="34" charset="0"/>
              </a:rPr>
              <a:t>에서 실행할 함수의 포인터</a:t>
            </a:r>
            <a:endParaRPr lang="en-US" altLang="ko-KR" sz="7200" dirty="0" smtClean="0">
              <a:latin typeface="Calibri" pitchFamily="34" charset="0"/>
            </a:endParaRP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7200" dirty="0" err="1" smtClean="0">
                <a:solidFill>
                  <a:schemeClr val="tx1"/>
                </a:solidFill>
                <a:latin typeface="Calibri" pitchFamily="34" charset="0"/>
              </a:rPr>
              <a:t>pcName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 – </a:t>
            </a:r>
            <a:r>
              <a:rPr lang="ko-KR" altLang="en-US" sz="7200" dirty="0" smtClean="0">
                <a:latin typeface="Calibri" pitchFamily="34" charset="0"/>
              </a:rPr>
              <a:t>생성할 </a:t>
            </a:r>
            <a:r>
              <a:rPr lang="en-US" altLang="ko-KR" sz="7200" dirty="0" smtClean="0">
                <a:latin typeface="Calibri" pitchFamily="34" charset="0"/>
              </a:rPr>
              <a:t>Task Name </a:t>
            </a:r>
            <a:r>
              <a:rPr lang="ko-KR" altLang="en-US" sz="7200" dirty="0" smtClean="0">
                <a:latin typeface="Calibri" pitchFamily="34" charset="0"/>
              </a:rPr>
              <a:t>혹은 </a:t>
            </a:r>
            <a:r>
              <a:rPr lang="en-US" altLang="ko-KR" sz="7200" dirty="0" smtClean="0">
                <a:latin typeface="Calibri" pitchFamily="34" charset="0"/>
              </a:rPr>
              <a:t>Tag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  </a:t>
            </a:r>
            <a:r>
              <a:rPr lang="en-US" altLang="ko-KR" sz="7200" dirty="0" err="1" smtClean="0">
                <a:latin typeface="Calibri" pitchFamily="34" charset="0"/>
              </a:rPr>
              <a:t>usStackDepth</a:t>
            </a:r>
            <a:r>
              <a:rPr lang="en-US" altLang="ko-KR" sz="7200" dirty="0" smtClean="0">
                <a:latin typeface="Calibri" pitchFamily="34" charset="0"/>
              </a:rPr>
              <a:t> – Task</a:t>
            </a:r>
            <a:r>
              <a:rPr lang="ko-KR" altLang="en-US" sz="7200" dirty="0" smtClean="0">
                <a:latin typeface="Calibri" pitchFamily="34" charset="0"/>
              </a:rPr>
              <a:t>에서 사용될 </a:t>
            </a:r>
            <a:r>
              <a:rPr lang="en-US" altLang="ko-KR" sz="7200" dirty="0" smtClean="0">
                <a:latin typeface="Calibri" pitchFamily="34" charset="0"/>
              </a:rPr>
              <a:t>Stack</a:t>
            </a:r>
            <a:r>
              <a:rPr lang="ko-KR" altLang="en-US" sz="7200" dirty="0" smtClean="0">
                <a:latin typeface="Calibri" pitchFamily="34" charset="0"/>
              </a:rPr>
              <a:t>의 </a:t>
            </a:r>
            <a:r>
              <a:rPr lang="en-US" altLang="ko-KR" sz="7200" dirty="0" smtClean="0">
                <a:latin typeface="Calibri" pitchFamily="34" charset="0"/>
              </a:rPr>
              <a:t>Size, </a:t>
            </a:r>
            <a:r>
              <a:rPr lang="ko-KR" altLang="en-US" sz="7200" dirty="0" smtClean="0">
                <a:latin typeface="Calibri" pitchFamily="34" charset="0"/>
              </a:rPr>
              <a:t>단위는 바이트가 아니며 </a:t>
            </a:r>
            <a:r>
              <a:rPr lang="en-US" altLang="ko-KR" sz="7200" dirty="0" smtClean="0">
                <a:latin typeface="Calibri" pitchFamily="34" charset="0"/>
              </a:rPr>
              <a:t>	</a:t>
            </a:r>
            <a:r>
              <a:rPr lang="en-US" altLang="ko-KR" sz="7200" spc="-100" dirty="0" smtClean="0">
                <a:latin typeface="Calibri" pitchFamily="34" charset="0"/>
              </a:rPr>
              <a:t>(</a:t>
            </a:r>
            <a:r>
              <a:rPr lang="ko-KR" altLang="en-US" sz="7200" dirty="0" smtClean="0">
                <a:latin typeface="Calibri" pitchFamily="34" charset="0"/>
              </a:rPr>
              <a:t>저장될 변수의 크기 </a:t>
            </a:r>
            <a:r>
              <a:rPr lang="en-US" altLang="ko-KR" sz="7200" dirty="0" smtClean="0">
                <a:latin typeface="Calibri" pitchFamily="34" charset="0"/>
              </a:rPr>
              <a:t>x </a:t>
            </a:r>
            <a:r>
              <a:rPr lang="en-US" altLang="ko-KR" sz="7200" dirty="0" err="1" smtClean="0">
                <a:latin typeface="Calibri" pitchFamily="34" charset="0"/>
              </a:rPr>
              <a:t>usStackDepth</a:t>
            </a:r>
            <a:r>
              <a:rPr lang="en-US" altLang="ko-KR" sz="7200" dirty="0" smtClean="0">
                <a:latin typeface="Calibri" pitchFamily="34" charset="0"/>
              </a:rPr>
              <a:t>)</a:t>
            </a:r>
            <a:r>
              <a:rPr lang="ko-KR" altLang="en-US" sz="7200" dirty="0" smtClean="0">
                <a:latin typeface="Calibri" pitchFamily="34" charset="0"/>
              </a:rPr>
              <a:t>가 최종 </a:t>
            </a:r>
            <a:r>
              <a:rPr lang="en-US" altLang="ko-KR" sz="7200" dirty="0" smtClean="0">
                <a:latin typeface="Calibri" pitchFamily="34" charset="0"/>
              </a:rPr>
              <a:t>Stack</a:t>
            </a:r>
            <a:r>
              <a:rPr lang="ko-KR" altLang="en-US" sz="7200" dirty="0" smtClean="0">
                <a:latin typeface="Calibri" pitchFamily="34" charset="0"/>
              </a:rPr>
              <a:t>의 </a:t>
            </a:r>
            <a:r>
              <a:rPr lang="en-US" altLang="ko-KR" sz="7200" dirty="0" smtClean="0">
                <a:latin typeface="Calibri" pitchFamily="34" charset="0"/>
              </a:rPr>
              <a:t>Size</a:t>
            </a:r>
            <a:r>
              <a:rPr lang="ko-KR" altLang="en-US" sz="7200" dirty="0" smtClean="0">
                <a:latin typeface="Calibri" pitchFamily="34" charset="0"/>
              </a:rPr>
              <a:t>가 된다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	 </a:t>
            </a:r>
            <a:r>
              <a:rPr lang="en-US" altLang="ko-KR" sz="7200" dirty="0" err="1" smtClean="0">
                <a:latin typeface="Calibri" pitchFamily="34" charset="0"/>
              </a:rPr>
              <a:t>pvParameters</a:t>
            </a:r>
            <a:r>
              <a:rPr lang="en-US" altLang="ko-KR" sz="7200" dirty="0" smtClean="0">
                <a:latin typeface="Calibri" pitchFamily="34" charset="0"/>
              </a:rPr>
              <a:t> – </a:t>
            </a:r>
            <a:r>
              <a:rPr lang="ko-KR" altLang="en-US" sz="7200" dirty="0" smtClean="0">
                <a:latin typeface="Calibri" pitchFamily="34" charset="0"/>
              </a:rPr>
              <a:t>생성된 </a:t>
            </a:r>
            <a:r>
              <a:rPr lang="en-US" altLang="ko-KR" sz="7200" dirty="0" smtClean="0">
                <a:latin typeface="Calibri" pitchFamily="34" charset="0"/>
              </a:rPr>
              <a:t>Task</a:t>
            </a:r>
            <a:r>
              <a:rPr lang="ko-KR" altLang="en-US" sz="7200" dirty="0" smtClean="0">
                <a:latin typeface="Calibri" pitchFamily="34" charset="0"/>
              </a:rPr>
              <a:t>를 위한 매개변수로 사용될 포인터</a:t>
            </a:r>
            <a:endParaRPr lang="en-US" altLang="ko-KR" sz="7200" dirty="0" smtClean="0">
              <a:latin typeface="Calibri" pitchFamily="34" charset="0"/>
            </a:endParaRP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	 </a:t>
            </a:r>
            <a:r>
              <a:rPr lang="en-US" altLang="ko-KR" sz="7200" dirty="0" err="1" smtClean="0">
                <a:latin typeface="Calibri" pitchFamily="34" charset="0"/>
              </a:rPr>
              <a:t>uxPriority</a:t>
            </a:r>
            <a:r>
              <a:rPr lang="en-US" altLang="ko-KR" sz="7200" dirty="0" smtClean="0">
                <a:latin typeface="Calibri" pitchFamily="34" charset="0"/>
              </a:rPr>
              <a:t> – Task</a:t>
            </a:r>
            <a:r>
              <a:rPr lang="ko-KR" altLang="en-US" sz="7200" dirty="0" smtClean="0">
                <a:latin typeface="Calibri" pitchFamily="34" charset="0"/>
              </a:rPr>
              <a:t>의 우선순위</a:t>
            </a:r>
            <a:endParaRPr lang="en-US" altLang="ko-KR" sz="7200" dirty="0" smtClean="0">
              <a:latin typeface="Calibri" pitchFamily="34" charset="0"/>
            </a:endParaRP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	 </a:t>
            </a:r>
            <a:r>
              <a:rPr lang="en-US" altLang="ko-KR" sz="7200" dirty="0" err="1" smtClean="0">
                <a:latin typeface="Calibri" pitchFamily="34" charset="0"/>
              </a:rPr>
              <a:t>pvCreatedTask</a:t>
            </a:r>
            <a:r>
              <a:rPr lang="en-US" altLang="ko-KR" sz="7200" dirty="0" smtClean="0">
                <a:latin typeface="Calibri" pitchFamily="34" charset="0"/>
              </a:rPr>
              <a:t> – </a:t>
            </a:r>
            <a:r>
              <a:rPr lang="ko-KR" altLang="en-US" sz="7200" dirty="0" smtClean="0">
                <a:latin typeface="Calibri" pitchFamily="34" charset="0"/>
              </a:rPr>
              <a:t>생성 후 반환될 </a:t>
            </a:r>
            <a:r>
              <a:rPr lang="en-US" altLang="ko-KR" sz="7200" dirty="0" smtClean="0">
                <a:latin typeface="Calibri" pitchFamily="34" charset="0"/>
              </a:rPr>
              <a:t>Handle</a:t>
            </a:r>
            <a:r>
              <a:rPr lang="ko-KR" altLang="en-US" sz="7200" dirty="0" smtClean="0">
                <a:latin typeface="Calibri" pitchFamily="34" charset="0"/>
              </a:rPr>
              <a:t>값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fontScale="25000" lnSpcReduction="20000"/>
          </a:bodyPr>
          <a:lstStyle/>
          <a:p>
            <a:pPr lvl="2">
              <a:lnSpc>
                <a:spcPct val="150000"/>
              </a:lnSpc>
              <a:buBlip>
                <a:blip r:embed="rId2"/>
              </a:buBlip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vTaskDelete( </a:t>
            </a:r>
            <a:r>
              <a:rPr lang="en-US" altLang="ko-KR" sz="7200" dirty="0" smtClean="0">
                <a:latin typeface="Calibri" pitchFamily="34" charset="0"/>
              </a:rPr>
              <a:t>xTaskHandle pxTasK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실행 혹은 중지나 이벤트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state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중인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를 중단시키며 각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State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list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에서 제거한다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. List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에서 제거된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는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Idle 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를 통하여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에서 삭제</a:t>
            </a:r>
            <a:endParaRPr lang="en-US" altLang="ko-KR" sz="7200" dirty="0" smtClean="0">
              <a:latin typeface="Calibri" pitchFamily="34" charset="0"/>
            </a:endParaRPr>
          </a:p>
          <a:p>
            <a:pPr lvl="2">
              <a:lnSpc>
                <a:spcPct val="150000"/>
              </a:lnSpc>
              <a:buNone/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    - </a:t>
            </a:r>
            <a:r>
              <a:rPr lang="en-US" altLang="ko-KR" sz="7200" dirty="0" smtClean="0">
                <a:latin typeface="Calibri" pitchFamily="34" charset="0"/>
              </a:rPr>
              <a:t>pxTask : </a:t>
            </a:r>
            <a:r>
              <a:rPr lang="ko-KR" altLang="en-US" sz="7200" dirty="0" smtClean="0">
                <a:latin typeface="Calibri" pitchFamily="34" charset="0"/>
              </a:rPr>
              <a:t>해당 </a:t>
            </a:r>
            <a:r>
              <a:rPr lang="en-US" altLang="ko-KR" sz="7200" dirty="0" smtClean="0">
                <a:latin typeface="Calibri" pitchFamily="34" charset="0"/>
              </a:rPr>
              <a:t>Task</a:t>
            </a:r>
            <a:r>
              <a:rPr lang="ko-KR" altLang="en-US" sz="7200" dirty="0" smtClean="0">
                <a:latin typeface="Calibri" pitchFamily="34" charset="0"/>
              </a:rPr>
              <a:t>의 </a:t>
            </a:r>
            <a:r>
              <a:rPr lang="en-US" altLang="ko-KR" sz="7200" dirty="0" smtClean="0">
                <a:latin typeface="Calibri" pitchFamily="34" charset="0"/>
              </a:rPr>
              <a:t>Handle</a:t>
            </a:r>
            <a:r>
              <a:rPr lang="ko-KR" altLang="en-US" sz="7200" dirty="0" smtClean="0">
                <a:latin typeface="Calibri" pitchFamily="34" charset="0"/>
              </a:rPr>
              <a:t>값</a:t>
            </a:r>
            <a:r>
              <a:rPr lang="en-US" altLang="ko-KR" sz="7200" dirty="0" smtClean="0">
                <a:latin typeface="Calibri" pitchFamily="34" charset="0"/>
              </a:rPr>
              <a:t>. NULL</a:t>
            </a:r>
            <a:r>
              <a:rPr lang="ko-KR" altLang="en-US" sz="7200" dirty="0" smtClean="0">
                <a:latin typeface="Calibri" pitchFamily="34" charset="0"/>
              </a:rPr>
              <a:t>로 지정될 경우 호출한 위치의 </a:t>
            </a:r>
            <a:r>
              <a:rPr lang="en-US" altLang="ko-KR" sz="7200" dirty="0" smtClean="0">
                <a:latin typeface="Calibri" pitchFamily="34" charset="0"/>
              </a:rPr>
              <a:t>Task	</a:t>
            </a:r>
            <a:r>
              <a:rPr lang="ko-KR" altLang="en-US" sz="7200" dirty="0" smtClean="0">
                <a:latin typeface="Calibri" pitchFamily="34" charset="0"/>
              </a:rPr>
              <a:t>가 대상이 된다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   - 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설정 상수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( FreeRTOSconfig.h )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: INCLUDE_vTaskDelete =1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lang="en-US" altLang="ko-KR" sz="7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8000" dirty="0" smtClean="0">
                <a:solidFill>
                  <a:schemeClr val="tx1"/>
                </a:solidFill>
                <a:latin typeface="Calibri" pitchFamily="34" charset="0"/>
              </a:rPr>
              <a:t>Task Control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lang="en-US" altLang="ko-KR" sz="7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2">
              <a:lnSpc>
                <a:spcPct val="150000"/>
              </a:lnSpc>
              <a:buBlip>
                <a:blip r:embed="rId2"/>
              </a:buBlip>
            </a:pPr>
            <a:r>
              <a:rPr lang="en-US" altLang="ko-KR" sz="7200" dirty="0" smtClean="0">
                <a:latin typeface="Calibri" pitchFamily="34" charset="0"/>
              </a:rPr>
              <a:t>vTaskDelay( PORTTICKTYPE</a:t>
            </a:r>
            <a:r>
              <a:rPr lang="ko-KR" altLang="en-US" sz="7200" dirty="0" smtClean="0">
                <a:latin typeface="Calibri" pitchFamily="34" charset="0"/>
              </a:rPr>
              <a:t> </a:t>
            </a:r>
            <a:r>
              <a:rPr lang="en-US" altLang="ko-KR" sz="7200" dirty="0" smtClean="0">
                <a:latin typeface="Calibri" pitchFamily="34" charset="0"/>
              </a:rPr>
              <a:t>xTicksToDelay ) : </a:t>
            </a:r>
            <a:r>
              <a:rPr lang="ko-KR" altLang="en-US" sz="7200" dirty="0" smtClean="0">
                <a:latin typeface="Calibri" pitchFamily="34" charset="0"/>
              </a:rPr>
              <a:t>해당 </a:t>
            </a:r>
            <a:r>
              <a:rPr lang="en-US" altLang="ko-KR" sz="7200" dirty="0" smtClean="0">
                <a:latin typeface="Calibri" pitchFamily="34" charset="0"/>
              </a:rPr>
              <a:t>Tick</a:t>
            </a:r>
            <a:r>
              <a:rPr lang="ko-KR" altLang="en-US" sz="7200" dirty="0" smtClean="0">
                <a:latin typeface="Calibri" pitchFamily="34" charset="0"/>
              </a:rPr>
              <a:t> 수만큼 호출한 </a:t>
            </a:r>
            <a:r>
              <a:rPr lang="en-US" altLang="ko-KR" sz="7200" dirty="0" smtClean="0">
                <a:latin typeface="Calibri" pitchFamily="34" charset="0"/>
              </a:rPr>
              <a:t>Task	</a:t>
            </a:r>
            <a:r>
              <a:rPr lang="ko-KR" altLang="en-US" sz="7200" dirty="0" smtClean="0">
                <a:latin typeface="Calibri" pitchFamily="34" charset="0"/>
              </a:rPr>
              <a:t>를 대기상태로 한다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- xTicksToDelay : Tick</a:t>
            </a:r>
            <a:r>
              <a:rPr lang="ko-KR" altLang="en-US" sz="7200" dirty="0" smtClean="0">
                <a:latin typeface="Calibri" pitchFamily="34" charset="0"/>
              </a:rPr>
              <a:t> 주기 단위의 시간량 </a:t>
            </a:r>
            <a:r>
              <a:rPr lang="en-US" altLang="ko-KR" sz="7200" dirty="0" smtClean="0">
                <a:latin typeface="Calibri" pitchFamily="34" charset="0"/>
              </a:rPr>
              <a:t>, FreeRTOSconfig.h </a:t>
            </a:r>
            <a:r>
              <a:rPr lang="ko-KR" altLang="en-US" sz="7200" dirty="0" smtClean="0">
                <a:latin typeface="Calibri" pitchFamily="34" charset="0"/>
              </a:rPr>
              <a:t>의 </a:t>
            </a:r>
            <a:r>
              <a:rPr lang="en-US" altLang="ko-KR" sz="7200" dirty="0" smtClean="0">
                <a:latin typeface="Calibri" pitchFamily="34" charset="0"/>
              </a:rPr>
              <a:t>	configTICK_RATE_HZ </a:t>
            </a:r>
            <a:r>
              <a:rPr lang="ko-KR" altLang="en-US" sz="7200" dirty="0" smtClean="0">
                <a:latin typeface="Calibri" pitchFamily="34" charset="0"/>
              </a:rPr>
              <a:t>에 설정되어 있다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- </a:t>
            </a:r>
            <a:r>
              <a:rPr lang="ko-KR" altLang="en-US" sz="7200" dirty="0" smtClean="0">
                <a:latin typeface="Calibri" pitchFamily="34" charset="0"/>
              </a:rPr>
              <a:t>설정 상수</a:t>
            </a:r>
            <a:r>
              <a:rPr lang="en-US" altLang="ko-KR" sz="7200" dirty="0" smtClean="0">
                <a:latin typeface="Calibri" pitchFamily="34" charset="0"/>
              </a:rPr>
              <a:t> ( FreeRTOSconfig.h )</a:t>
            </a:r>
            <a:r>
              <a:rPr lang="ko-KR" altLang="en-US" sz="7200" dirty="0" smtClean="0">
                <a:latin typeface="Calibri" pitchFamily="34" charset="0"/>
              </a:rPr>
              <a:t> </a:t>
            </a:r>
            <a:r>
              <a:rPr lang="en-US" altLang="ko-KR" sz="7200" dirty="0" smtClean="0">
                <a:latin typeface="Calibri" pitchFamily="34" charset="0"/>
              </a:rPr>
              <a:t>: INCLUDE_vTaskDelay= 1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fontScale="25000" lnSpcReduction="20000"/>
          </a:bodyPr>
          <a:lstStyle/>
          <a:p>
            <a:pPr lvl="2">
              <a:lnSpc>
                <a:spcPct val="140000"/>
              </a:lnSpc>
              <a:buBlip>
                <a:blip r:embed="rId2"/>
              </a:buBlip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vTaskDelayUntil</a:t>
            </a:r>
            <a:r>
              <a:rPr lang="en-US" altLang="ko-KR" sz="7200" dirty="0" smtClean="0">
                <a:latin typeface="Calibri" pitchFamily="34" charset="0"/>
              </a:rPr>
              <a:t>( portTickType *pxPreviousWakeTime, portTickType xTimeIncrement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) : vTaskDelay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의 경우 다른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에 의해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수에 의해서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는 정확한 실행 주기를 만들기 어려운반면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vTaskDelayUntil()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경우 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가 마지막으로 깨어난 시점과 반복주기를 매개변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수로 받아 대기시간을 명시하여 정확한 실행 주기를 만들 수 있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7200" dirty="0" smtClean="0">
                <a:solidFill>
                  <a:schemeClr val="tx1"/>
                </a:solidFill>
                <a:latin typeface="Calibri" pitchFamily="34" charset="0"/>
              </a:rPr>
              <a:t>다</a:t>
            </a: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2">
              <a:lnSpc>
                <a:spcPct val="14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 - pxPreviousWakeTime : Task</a:t>
            </a:r>
            <a:r>
              <a:rPr lang="ko-KR" altLang="en-US" sz="7200" dirty="0" smtClean="0">
                <a:latin typeface="Calibri" pitchFamily="34" charset="0"/>
              </a:rPr>
              <a:t>가 마지막으로 깨어난 시점을 기록하는 </a:t>
            </a:r>
            <a:r>
              <a:rPr lang="en-US" altLang="ko-KR" sz="7200" dirty="0" smtClean="0">
                <a:latin typeface="Calibri" pitchFamily="34" charset="0"/>
              </a:rPr>
              <a:t>	</a:t>
            </a:r>
            <a:r>
              <a:rPr lang="ko-KR" altLang="en-US" sz="7200" dirty="0" smtClean="0">
                <a:latin typeface="Calibri" pitchFamily="34" charset="0"/>
              </a:rPr>
              <a:t>포인터</a:t>
            </a:r>
            <a:r>
              <a:rPr lang="en-US" altLang="ko-KR" sz="7200" dirty="0" smtClean="0">
                <a:latin typeface="Calibri" pitchFamily="34" charset="0"/>
              </a:rPr>
              <a:t>, </a:t>
            </a:r>
            <a:r>
              <a:rPr lang="ko-KR" altLang="en-US" sz="7200" dirty="0" smtClean="0">
                <a:latin typeface="Calibri" pitchFamily="34" charset="0"/>
              </a:rPr>
              <a:t>함수가 실행될 때마다 자동적으로 갱신된다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4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   xTimeIncrement : </a:t>
            </a:r>
            <a:r>
              <a:rPr lang="ko-KR" altLang="en-US" sz="7200" dirty="0" smtClean="0">
                <a:latin typeface="Calibri" pitchFamily="34" charset="0"/>
              </a:rPr>
              <a:t>반복주기</a:t>
            </a:r>
            <a:r>
              <a:rPr lang="en-US" altLang="ko-KR" sz="7200" dirty="0" smtClean="0">
                <a:latin typeface="Calibri" pitchFamily="34" charset="0"/>
              </a:rPr>
              <a:t>, Task</a:t>
            </a:r>
            <a:r>
              <a:rPr lang="ko-KR" altLang="en-US" sz="7200" dirty="0" smtClean="0">
                <a:latin typeface="Calibri" pitchFamily="34" charset="0"/>
              </a:rPr>
              <a:t>는 </a:t>
            </a:r>
            <a:r>
              <a:rPr lang="en-US" altLang="ko-KR" sz="7200" dirty="0" smtClean="0">
                <a:latin typeface="Calibri" pitchFamily="34" charset="0"/>
              </a:rPr>
              <a:t>( *pxPreviousWakeTime + 	xTimeIncrement )</a:t>
            </a:r>
            <a:r>
              <a:rPr lang="ko-KR" altLang="en-US" sz="7200" dirty="0" smtClean="0">
                <a:latin typeface="Calibri" pitchFamily="34" charset="0"/>
              </a:rPr>
              <a:t>로 계산된 시간에 깨어나게 된다</a:t>
            </a:r>
            <a:r>
              <a:rPr lang="en-US" altLang="ko-KR" sz="7200" dirty="0" smtClean="0">
                <a:latin typeface="Calibri" pitchFamily="34" charset="0"/>
              </a:rPr>
              <a:t>. </a:t>
            </a:r>
          </a:p>
          <a:p>
            <a:pPr lvl="2">
              <a:lnSpc>
                <a:spcPct val="12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 - </a:t>
            </a:r>
            <a:r>
              <a:rPr lang="ko-KR" altLang="en-US" sz="7200" dirty="0" smtClean="0">
                <a:latin typeface="Calibri" pitchFamily="34" charset="0"/>
              </a:rPr>
              <a:t>설정 상수</a:t>
            </a:r>
            <a:r>
              <a:rPr lang="en-US" altLang="ko-KR" sz="7200" dirty="0" smtClean="0">
                <a:latin typeface="Calibri" pitchFamily="34" charset="0"/>
              </a:rPr>
              <a:t> ( FreeRTOSconfig.h ) : INCLUDE_vTaskDelayUntil= 1</a:t>
            </a:r>
          </a:p>
          <a:p>
            <a:pPr lvl="2">
              <a:lnSpc>
                <a:spcPct val="140000"/>
              </a:lnSpc>
              <a:buBlip>
                <a:blip r:embed="rId2"/>
              </a:buBlip>
            </a:pPr>
            <a:r>
              <a:rPr lang="en-US" altLang="ko-KR" sz="7200" dirty="0" smtClean="0">
                <a:latin typeface="Calibri" pitchFamily="34" charset="0"/>
              </a:rPr>
              <a:t>uxTaskPriorityGET( xTaskHandle pxTask ) : </a:t>
            </a:r>
            <a:r>
              <a:rPr lang="ko-KR" altLang="en-US" sz="7200" dirty="0" smtClean="0">
                <a:latin typeface="Calibri" pitchFamily="34" charset="0"/>
              </a:rPr>
              <a:t>해당 </a:t>
            </a:r>
            <a:r>
              <a:rPr lang="en-US" altLang="ko-KR" sz="7200" dirty="0" smtClean="0">
                <a:latin typeface="Calibri" pitchFamily="34" charset="0"/>
              </a:rPr>
              <a:t>Task</a:t>
            </a:r>
            <a:r>
              <a:rPr lang="ko-KR" altLang="en-US" sz="7200" dirty="0" smtClean="0">
                <a:latin typeface="Calibri" pitchFamily="34" charset="0"/>
              </a:rPr>
              <a:t>의 우선순위를 반환</a:t>
            </a:r>
            <a:endParaRPr lang="en-US" altLang="ko-KR" sz="7200" dirty="0" smtClean="0">
              <a:latin typeface="Calibri" pitchFamily="34" charset="0"/>
            </a:endParaRPr>
          </a:p>
          <a:p>
            <a:pPr lvl="2">
              <a:lnSpc>
                <a:spcPct val="140000"/>
              </a:lnSpc>
              <a:buNone/>
            </a:pPr>
            <a:r>
              <a:rPr lang="en-US" altLang="ko-KR" sz="72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7200" dirty="0" smtClean="0">
                <a:latin typeface="Calibri" pitchFamily="34" charset="0"/>
              </a:rPr>
              <a:t>pxTask : </a:t>
            </a:r>
            <a:r>
              <a:rPr lang="ko-KR" altLang="en-US" sz="7200" dirty="0" smtClean="0">
                <a:latin typeface="Calibri" pitchFamily="34" charset="0"/>
              </a:rPr>
              <a:t>해당 </a:t>
            </a:r>
            <a:r>
              <a:rPr lang="en-US" altLang="ko-KR" sz="7200" dirty="0" smtClean="0">
                <a:latin typeface="Calibri" pitchFamily="34" charset="0"/>
              </a:rPr>
              <a:t>Task</a:t>
            </a:r>
            <a:r>
              <a:rPr lang="ko-KR" altLang="en-US" sz="7200" dirty="0" smtClean="0">
                <a:latin typeface="Calibri" pitchFamily="34" charset="0"/>
              </a:rPr>
              <a:t>의 </a:t>
            </a:r>
            <a:r>
              <a:rPr lang="en-US" altLang="ko-KR" sz="7200" dirty="0" smtClean="0">
                <a:latin typeface="Calibri" pitchFamily="34" charset="0"/>
              </a:rPr>
              <a:t>Handle</a:t>
            </a:r>
            <a:r>
              <a:rPr lang="ko-KR" altLang="en-US" sz="7200" dirty="0" smtClean="0">
                <a:latin typeface="Calibri" pitchFamily="34" charset="0"/>
              </a:rPr>
              <a:t>값</a:t>
            </a:r>
            <a:r>
              <a:rPr lang="en-US" altLang="ko-KR" sz="7200" dirty="0" smtClean="0">
                <a:latin typeface="Calibri" pitchFamily="34" charset="0"/>
              </a:rPr>
              <a:t>, NULL</a:t>
            </a:r>
            <a:r>
              <a:rPr lang="ko-KR" altLang="en-US" sz="7200" dirty="0" smtClean="0">
                <a:latin typeface="Calibri" pitchFamily="34" charset="0"/>
              </a:rPr>
              <a:t>일 경우엔 호출한 </a:t>
            </a:r>
            <a:r>
              <a:rPr lang="en-US" altLang="ko-KR" sz="7200" dirty="0" smtClean="0">
                <a:latin typeface="Calibri" pitchFamily="34" charset="0"/>
              </a:rPr>
              <a:t>Task</a:t>
            </a:r>
            <a:r>
              <a:rPr lang="ko-KR" altLang="en-US" sz="7200" dirty="0" smtClean="0">
                <a:latin typeface="Calibri" pitchFamily="34" charset="0"/>
              </a:rPr>
              <a:t>의 값이 된다</a:t>
            </a:r>
            <a:r>
              <a:rPr lang="en-US" altLang="ko-KR" sz="7200" dirty="0" smtClean="0">
                <a:latin typeface="Calibri" pitchFamily="34" charset="0"/>
              </a:rPr>
              <a:t>.</a:t>
            </a:r>
            <a:endParaRPr lang="en-US" altLang="ko-KR" sz="72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2">
              <a:lnSpc>
                <a:spcPct val="140000"/>
              </a:lnSpc>
              <a:buNone/>
            </a:pPr>
            <a:r>
              <a:rPr lang="en-US" altLang="ko-KR" sz="7200" dirty="0" smtClean="0">
                <a:latin typeface="Calibri" pitchFamily="34" charset="0"/>
              </a:rPr>
              <a:t>     - </a:t>
            </a:r>
            <a:r>
              <a:rPr lang="ko-KR" altLang="en-US" sz="7200" dirty="0" smtClean="0">
                <a:latin typeface="Calibri" pitchFamily="34" charset="0"/>
              </a:rPr>
              <a:t>설정 상수</a:t>
            </a:r>
            <a:r>
              <a:rPr lang="en-US" altLang="ko-KR" sz="7200" dirty="0" smtClean="0">
                <a:latin typeface="Calibri" pitchFamily="34" charset="0"/>
              </a:rPr>
              <a:t> ( FreeRTOSconfig.h )</a:t>
            </a:r>
            <a:r>
              <a:rPr lang="ko-KR" altLang="en-US" sz="7200" dirty="0" smtClean="0">
                <a:latin typeface="Calibri" pitchFamily="34" charset="0"/>
              </a:rPr>
              <a:t> </a:t>
            </a:r>
            <a:r>
              <a:rPr lang="en-US" altLang="ko-KR" sz="7200" dirty="0" smtClean="0">
                <a:latin typeface="Calibri" pitchFamily="34" charset="0"/>
              </a:rPr>
              <a:t>: </a:t>
            </a:r>
            <a:r>
              <a:rPr lang="ko-KR" altLang="en-US" sz="7200" dirty="0" smtClean="0">
                <a:latin typeface="Calibri" pitchFamily="34" charset="0"/>
              </a:rPr>
              <a:t> </a:t>
            </a:r>
            <a:r>
              <a:rPr lang="en-US" altLang="ko-KR" sz="7200" dirty="0" smtClean="0">
                <a:latin typeface="Calibri" pitchFamily="34" charset="0"/>
              </a:rPr>
              <a:t>INCLUDE_vTaskPriorityGET = 1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vTaskPrioritySet( xTaskHandle pxTask, unsigned portBASE_TYPE uxNewPriority ) : 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우선순위를 재설정하며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함수가 반환 하기 전에 우선순위가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현재 실행되고 있는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보다 높게되면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Context switch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행한다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pxTask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uxNewPriority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우선순위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( FreeRTOSconfig.h 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: INCLUDE_vTaskPrioritySet=1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vTaskSuspend( xTaskHandle pxTaskToSuspend 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중지상태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(Suspend State)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로 전환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pxTaskToSuspend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( FreeRTOSconfig.h 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: INCLUDE_vTaskSuspend=1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vTaskResume( xTaskHandle pxTaskToResume 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중지상태에 있는 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재개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pxTaskToResume : Resume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</a:p>
          <a:p>
            <a:pPr>
              <a:buNone/>
            </a:pPr>
            <a:r>
              <a:rPr lang="en-US" altLang="ko-KR" sz="1800" dirty="0" smtClean="0">
                <a:latin typeface="Calibri" pitchFamily="34" charset="0"/>
              </a:rPr>
              <a:t>            - </a:t>
            </a:r>
            <a:r>
              <a:rPr lang="ko-KR" altLang="en-US" sz="1800" dirty="0" smtClean="0">
                <a:latin typeface="Calibri" pitchFamily="34" charset="0"/>
              </a:rPr>
              <a:t>설정 상수</a:t>
            </a:r>
            <a:r>
              <a:rPr lang="en-US" altLang="ko-KR" sz="1800" dirty="0" smtClean="0">
                <a:latin typeface="Calibri" pitchFamily="34" charset="0"/>
              </a:rPr>
              <a:t> ( FreeRTOSconfig.h )</a:t>
            </a:r>
            <a:r>
              <a:rPr lang="ko-KR" altLang="en-US" sz="1800" dirty="0" smtClean="0">
                <a:latin typeface="Calibri" pitchFamily="34" charset="0"/>
              </a:rPr>
              <a:t> </a:t>
            </a:r>
            <a:r>
              <a:rPr lang="en-US" altLang="ko-KR" sz="1800" dirty="0" smtClean="0">
                <a:latin typeface="Calibri" pitchFamily="34" charset="0"/>
              </a:rPr>
              <a:t>: INCLUDE_vTaskSuspend=1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2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vTaskResumeFromISR( xTaskHandle pxTaskToResume ) : vTaskResume()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함수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기능이 같으며 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ISR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내부에서 실행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		- pxTaskToResume : Resume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</a:p>
          <a:p>
            <a:pPr lvl="1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FreeRTOSconfig.h ) : INCLUDE_vTaskSuspend = 1</a:t>
            </a:r>
          </a:p>
          <a:p>
            <a:pPr lvl="1">
              <a:buNone/>
            </a:pPr>
            <a:r>
              <a:rPr lang="en-US" altLang="ko-KR" sz="1800" dirty="0" smtClean="0">
                <a:latin typeface="Calibri" pitchFamily="34" charset="0"/>
              </a:rPr>
              <a:t>	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INCLUDE_vTaskResumeFromISR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= 1</a:t>
            </a:r>
          </a:p>
          <a:p>
            <a:pPr lvl="1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 Utilities</a:t>
            </a:r>
          </a:p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xTaskGetCurrentTaskHandle</a:t>
            </a:r>
            <a:r>
              <a:rPr lang="en-US" altLang="ko-KR" sz="1800" dirty="0" smtClean="0">
                <a:latin typeface="Calibri" pitchFamily="34" charset="0"/>
              </a:rPr>
              <a:t>( void ) : </a:t>
            </a:r>
            <a:r>
              <a:rPr lang="ko-KR" altLang="en-US" sz="1800" dirty="0" smtClean="0">
                <a:latin typeface="Calibri" pitchFamily="34" charset="0"/>
              </a:rPr>
              <a:t>호출된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의 </a:t>
            </a:r>
            <a:r>
              <a:rPr lang="en-US" altLang="ko-KR" sz="1800" dirty="0" smtClean="0">
                <a:latin typeface="Calibri" pitchFamily="34" charset="0"/>
              </a:rPr>
              <a:t>Handle</a:t>
            </a:r>
            <a:r>
              <a:rPr lang="ko-KR" altLang="en-US" sz="1800" dirty="0" smtClean="0">
                <a:latin typeface="Calibri" pitchFamily="34" charset="0"/>
              </a:rPr>
              <a:t>값을 반환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800" dirty="0" smtClean="0">
                <a:latin typeface="Calibri" pitchFamily="34" charset="0"/>
              </a:rPr>
              <a:t>  - </a:t>
            </a:r>
            <a:r>
              <a:rPr lang="ko-KR" altLang="en-US" sz="1800" dirty="0" smtClean="0"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latin typeface="Calibri" pitchFamily="34" charset="0"/>
              </a:rPr>
              <a:t>( </a:t>
            </a:r>
            <a:r>
              <a:rPr lang="en-US" altLang="ko-KR" sz="1800" dirty="0" err="1" smtClean="0"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latin typeface="Calibri" pitchFamily="34" charset="0"/>
              </a:rPr>
              <a:t> ) : </a:t>
            </a:r>
            <a:r>
              <a:rPr lang="en-US" altLang="ko-KR" sz="1800" dirty="0" err="1" smtClean="0">
                <a:latin typeface="Calibri" pitchFamily="34" charset="0"/>
              </a:rPr>
              <a:t>I</a:t>
            </a:r>
            <a:r>
              <a:rPr lang="en-US" sz="1800" dirty="0" err="1" smtClean="0">
                <a:latin typeface="Calibri" pitchFamily="34" charset="0"/>
              </a:rPr>
              <a:t>NCLUDE_xTaskGetCurrentTaskHandle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altLang="ko-KR" sz="1800" dirty="0" smtClean="0">
                <a:latin typeface="Calibri" pitchFamily="34" charset="0"/>
              </a:rPr>
              <a:t>= 1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xTaskGetTickCount</a:t>
            </a:r>
            <a:r>
              <a:rPr lang="en-US" altLang="ko-KR" sz="1800" dirty="0" smtClean="0">
                <a:latin typeface="Calibri" pitchFamily="34" charset="0"/>
              </a:rPr>
              <a:t>( void ) : </a:t>
            </a:r>
            <a:r>
              <a:rPr lang="en-US" altLang="ko-KR" sz="1800" dirty="0" err="1" smtClean="0">
                <a:latin typeface="Calibri" pitchFamily="34" charset="0"/>
              </a:rPr>
              <a:t>vTaskStartScheduler</a:t>
            </a:r>
            <a:r>
              <a:rPr lang="ko-KR" altLang="en-US" sz="1800" dirty="0" smtClean="0">
                <a:latin typeface="Calibri" pitchFamily="34" charset="0"/>
              </a:rPr>
              <a:t>가 호출되어 스케줄링이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시작한 이후부터의 </a:t>
            </a:r>
            <a:r>
              <a:rPr lang="en-US" altLang="ko-KR" sz="1800" dirty="0" smtClean="0">
                <a:latin typeface="Calibri" pitchFamily="34" charset="0"/>
              </a:rPr>
              <a:t>Tick </a:t>
            </a:r>
            <a:r>
              <a:rPr lang="ko-KR" altLang="en-US" sz="1800" dirty="0" smtClean="0">
                <a:latin typeface="Calibri" pitchFamily="34" charset="0"/>
              </a:rPr>
              <a:t>카운트 수를 반환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Blip>
                <a:blip r:embed="rId2"/>
              </a:buBlip>
            </a:pPr>
            <a:r>
              <a:rPr lang="en-US" sz="1800" dirty="0" err="1" smtClean="0">
                <a:latin typeface="Calibri" pitchFamily="34" charset="0"/>
              </a:rPr>
              <a:t>xTaskGetSchedulerState</a:t>
            </a:r>
            <a:r>
              <a:rPr lang="en-US" sz="1800" dirty="0" smtClean="0">
                <a:latin typeface="Calibri" pitchFamily="34" charset="0"/>
              </a:rPr>
              <a:t>() : </a:t>
            </a:r>
            <a:r>
              <a:rPr lang="ko-KR" altLang="en-US" sz="1800" dirty="0" smtClean="0">
                <a:latin typeface="Calibri" pitchFamily="34" charset="0"/>
              </a:rPr>
              <a:t>현재 스케줄러의 상태를 </a:t>
            </a:r>
            <a:r>
              <a:rPr lang="en-US" altLang="ko-KR" sz="1800" dirty="0" smtClean="0">
                <a:latin typeface="Calibri" pitchFamily="34" charset="0"/>
              </a:rPr>
              <a:t>“</a:t>
            </a:r>
            <a:r>
              <a:rPr lang="en-US" sz="1800" dirty="0" err="1" smtClean="0">
                <a:latin typeface="Calibri" pitchFamily="34" charset="0"/>
              </a:rPr>
              <a:t>taskSCHEDULER_NO</a:t>
            </a:r>
            <a:r>
              <a:rPr lang="en-US" sz="1800" dirty="0" smtClean="0">
                <a:latin typeface="Calibri" pitchFamily="34" charset="0"/>
              </a:rPr>
              <a:t>	T_STARTED, </a:t>
            </a:r>
            <a:r>
              <a:rPr lang="en-US" sz="1800" dirty="0" err="1" smtClean="0">
                <a:latin typeface="Calibri" pitchFamily="34" charset="0"/>
              </a:rPr>
              <a:t>taskSCHEDULER_RUNNING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dirty="0" err="1" smtClean="0">
                <a:latin typeface="Calibri" pitchFamily="34" charset="0"/>
              </a:rPr>
              <a:t>taskSCHEDULER_SUSPEN</a:t>
            </a:r>
            <a:r>
              <a:rPr lang="en-US" sz="1800" dirty="0" smtClean="0">
                <a:latin typeface="Calibri" pitchFamily="34" charset="0"/>
              </a:rPr>
              <a:t>	DED”</a:t>
            </a:r>
            <a:r>
              <a:rPr lang="ko-KR" altLang="en-US" sz="1800" dirty="0" smtClean="0">
                <a:latin typeface="Calibri" pitchFamily="34" charset="0"/>
              </a:rPr>
              <a:t>중 하나로 반환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800" dirty="0" smtClean="0">
                <a:latin typeface="Calibri" pitchFamily="34" charset="0"/>
              </a:rPr>
              <a:t>     - </a:t>
            </a:r>
            <a:r>
              <a:rPr lang="ko-KR" altLang="en-US" sz="1800" dirty="0" smtClean="0"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latin typeface="Calibri" pitchFamily="34" charset="0"/>
              </a:rPr>
              <a:t>( </a:t>
            </a:r>
            <a:r>
              <a:rPr lang="en-US" altLang="ko-KR" sz="1800" dirty="0" err="1" smtClean="0"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latin typeface="Calibri" pitchFamily="34" charset="0"/>
              </a:rPr>
              <a:t> ) : INCLUDE_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</a:rPr>
              <a:t>xTaskGetSchedulerState</a:t>
            </a:r>
            <a:r>
              <a:rPr lang="en-US" sz="1800" dirty="0" smtClean="0">
                <a:latin typeface="Calibri" pitchFamily="34" charset="0"/>
              </a:rPr>
              <a:t>()</a:t>
            </a:r>
            <a:r>
              <a:rPr lang="en-US" altLang="ko-KR" sz="1800" dirty="0" smtClean="0">
                <a:latin typeface="Calibri" pitchFamily="34" charset="0"/>
              </a:rPr>
              <a:t> = 1</a:t>
            </a:r>
          </a:p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uxTaskGetNumberOfTasks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smtClean="0">
                <a:latin typeface="Calibri" pitchFamily="34" charset="0"/>
              </a:rPr>
              <a:t>현재 </a:t>
            </a:r>
            <a:r>
              <a:rPr lang="en-US" altLang="ko-KR" sz="1800" dirty="0" smtClean="0">
                <a:latin typeface="Calibri" pitchFamily="34" charset="0"/>
              </a:rPr>
              <a:t>Kernel</a:t>
            </a:r>
            <a:r>
              <a:rPr lang="ko-KR" altLang="en-US" sz="1800" dirty="0" smtClean="0">
                <a:latin typeface="Calibri" pitchFamily="34" charset="0"/>
              </a:rPr>
              <a:t>에서 관리하는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의 수를 반환</a:t>
            </a:r>
            <a:r>
              <a:rPr lang="en-US" altLang="ko-KR" sz="1800" dirty="0" smtClean="0">
                <a:latin typeface="Calibri" pitchFamily="34" charset="0"/>
              </a:rPr>
              <a:t>. 	</a:t>
            </a:r>
            <a:r>
              <a:rPr lang="ko-KR" altLang="en-US" sz="1800" dirty="0" smtClean="0">
                <a:latin typeface="Calibri" pitchFamily="34" charset="0"/>
              </a:rPr>
              <a:t>삭제 대기상태이나 </a:t>
            </a:r>
            <a:r>
              <a:rPr lang="en-US" altLang="ko-KR" sz="1800" dirty="0" smtClean="0">
                <a:latin typeface="Calibri" pitchFamily="34" charset="0"/>
              </a:rPr>
              <a:t>idle Task</a:t>
            </a:r>
            <a:r>
              <a:rPr lang="ko-KR" altLang="en-US" sz="1800" dirty="0" smtClean="0">
                <a:latin typeface="Calibri" pitchFamily="34" charset="0"/>
              </a:rPr>
              <a:t>에 의해 삭제되지 않은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도 포함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  <a:endParaRPr lang="en-US" altLang="ko-KR" sz="1600" dirty="0" smtClean="0">
              <a:latin typeface="Calibri" pitchFamily="34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vTaskList</a:t>
            </a:r>
            <a:r>
              <a:rPr lang="en-US" altLang="ko-KR" sz="1800" dirty="0" smtClean="0">
                <a:latin typeface="Calibri" pitchFamily="34" charset="0"/>
              </a:rPr>
              <a:t>( </a:t>
            </a:r>
            <a:r>
              <a:rPr lang="en-US" altLang="ko-KR" sz="1800" dirty="0" err="1" smtClean="0">
                <a:latin typeface="Calibri" pitchFamily="34" charset="0"/>
              </a:rPr>
              <a:t>portCHAR</a:t>
            </a:r>
            <a:r>
              <a:rPr lang="en-US" altLang="ko-KR" sz="1800" dirty="0" smtClean="0">
                <a:latin typeface="Calibri" pitchFamily="34" charset="0"/>
              </a:rPr>
              <a:t> *</a:t>
            </a:r>
            <a:r>
              <a:rPr lang="en-US" altLang="ko-KR" sz="1800" dirty="0" err="1" smtClean="0">
                <a:latin typeface="Calibri" pitchFamily="34" charset="0"/>
              </a:rPr>
              <a:t>pcWriteBuffer</a:t>
            </a:r>
            <a:r>
              <a:rPr lang="en-US" altLang="ko-KR" sz="1800" dirty="0" smtClean="0">
                <a:latin typeface="Calibri" pitchFamily="34" charset="0"/>
              </a:rPr>
              <a:t> ) : </a:t>
            </a:r>
            <a:r>
              <a:rPr lang="ko-KR" altLang="en-US" sz="1800" dirty="0" smtClean="0">
                <a:latin typeface="Calibri" pitchFamily="34" charset="0"/>
              </a:rPr>
              <a:t>현재 실행중인 모든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들의 정보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를 표시하며</a:t>
            </a:r>
            <a:r>
              <a:rPr lang="en-US" altLang="ko-KR" sz="1800" dirty="0" smtClean="0">
                <a:latin typeface="Calibri" pitchFamily="34" charset="0"/>
              </a:rPr>
              <a:t>, </a:t>
            </a:r>
            <a:r>
              <a:rPr lang="ko-KR" altLang="en-US" sz="1800" dirty="0" smtClean="0">
                <a:latin typeface="Calibri" pitchFamily="34" charset="0"/>
              </a:rPr>
              <a:t>대기</a:t>
            </a:r>
            <a:r>
              <a:rPr lang="en-US" altLang="ko-KR" sz="1800" dirty="0" smtClean="0">
                <a:latin typeface="Calibri" pitchFamily="34" charset="0"/>
              </a:rPr>
              <a:t>(‘B’), </a:t>
            </a:r>
            <a:r>
              <a:rPr lang="ko-KR" altLang="en-US" sz="1800" dirty="0" smtClean="0">
                <a:latin typeface="Calibri" pitchFamily="34" charset="0"/>
              </a:rPr>
              <a:t>준비</a:t>
            </a:r>
            <a:r>
              <a:rPr lang="en-US" altLang="ko-KR" sz="1800" dirty="0" smtClean="0">
                <a:latin typeface="Calibri" pitchFamily="34" charset="0"/>
              </a:rPr>
              <a:t>(‘R’), </a:t>
            </a:r>
            <a:r>
              <a:rPr lang="ko-KR" altLang="en-US" sz="1800" dirty="0" smtClean="0">
                <a:latin typeface="Calibri" pitchFamily="34" charset="0"/>
              </a:rPr>
              <a:t>삭제</a:t>
            </a:r>
            <a:r>
              <a:rPr lang="en-US" altLang="ko-KR" sz="1800" dirty="0" smtClean="0">
                <a:latin typeface="Calibri" pitchFamily="34" charset="0"/>
              </a:rPr>
              <a:t>(‘D’), </a:t>
            </a:r>
            <a:r>
              <a:rPr lang="ko-KR" altLang="en-US" sz="1800" dirty="0" smtClean="0">
                <a:latin typeface="Calibri" pitchFamily="34" charset="0"/>
              </a:rPr>
              <a:t>중지</a:t>
            </a:r>
            <a:r>
              <a:rPr lang="en-US" altLang="ko-KR" sz="1800" dirty="0" smtClean="0">
                <a:latin typeface="Calibri" pitchFamily="34" charset="0"/>
              </a:rPr>
              <a:t>(‘S’)</a:t>
            </a:r>
            <a:r>
              <a:rPr lang="ko-KR" altLang="en-US" sz="1800" dirty="0" smtClean="0">
                <a:latin typeface="Calibri" pitchFamily="34" charset="0"/>
              </a:rPr>
              <a:t>로 표현된다</a:t>
            </a:r>
            <a:r>
              <a:rPr lang="en-US" altLang="ko-KR" sz="1800" dirty="0" smtClean="0">
                <a:latin typeface="Calibri" pitchFamily="34" charset="0"/>
              </a:rPr>
              <a:t>. </a:t>
            </a:r>
          </a:p>
          <a:p>
            <a:pPr lvl="2">
              <a:buNone/>
            </a:pPr>
            <a:r>
              <a:rPr lang="en-US" altLang="ko-KR" sz="1800" dirty="0" smtClean="0">
                <a:latin typeface="Calibri" pitchFamily="34" charset="0"/>
              </a:rPr>
              <a:t>   - </a:t>
            </a:r>
            <a:r>
              <a:rPr lang="en-US" altLang="ko-KR" sz="1800" dirty="0" err="1" smtClean="0">
                <a:latin typeface="Calibri" pitchFamily="34" charset="0"/>
              </a:rPr>
              <a:t>pcWriteBuffer</a:t>
            </a:r>
            <a:r>
              <a:rPr lang="en-US" altLang="ko-KR" sz="1800" dirty="0" smtClean="0">
                <a:latin typeface="Calibri" pitchFamily="34" charset="0"/>
              </a:rPr>
              <a:t> : </a:t>
            </a:r>
            <a:r>
              <a:rPr lang="ko-KR" altLang="en-US" sz="1800" dirty="0" smtClean="0">
                <a:latin typeface="Calibri" pitchFamily="34" charset="0"/>
              </a:rPr>
              <a:t>위에서 나타난 </a:t>
            </a:r>
            <a:r>
              <a:rPr lang="en-US" altLang="ko-KR" sz="1800" dirty="0" smtClean="0">
                <a:latin typeface="Calibri" pitchFamily="34" charset="0"/>
              </a:rPr>
              <a:t>State</a:t>
            </a:r>
            <a:r>
              <a:rPr lang="ko-KR" altLang="en-US" sz="1800" dirty="0" smtClean="0">
                <a:latin typeface="Calibri" pitchFamily="34" charset="0"/>
              </a:rPr>
              <a:t>를 아스키 문자 형식으로 저장하는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버퍼</a:t>
            </a:r>
            <a:endParaRPr lang="en-US" altLang="ko-KR" sz="1800" dirty="0" smtClean="0">
              <a:latin typeface="Calibri" pitchFamily="34" charset="0"/>
            </a:endParaRPr>
          </a:p>
          <a:p>
            <a:pPr lvl="1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 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configUSE_TRACE_FACILITY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= 1</a:t>
            </a:r>
          </a:p>
          <a:p>
            <a:pPr lvl="1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 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INCLUDE_TaskDelete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= 1</a:t>
            </a:r>
          </a:p>
          <a:p>
            <a:pPr lvl="1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 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INCLUDE_TaskSuspend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= 1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vTaskStartTrace</a:t>
            </a:r>
            <a:r>
              <a:rPr lang="en-US" altLang="ko-KR" sz="1800" dirty="0" smtClean="0">
                <a:latin typeface="Calibri" pitchFamily="34" charset="0"/>
              </a:rPr>
              <a:t>( </a:t>
            </a:r>
            <a:r>
              <a:rPr lang="en-US" altLang="ko-KR" sz="1800" dirty="0" err="1" smtClean="0">
                <a:latin typeface="Calibri" pitchFamily="34" charset="0"/>
              </a:rPr>
              <a:t>portCHAR</a:t>
            </a:r>
            <a:r>
              <a:rPr lang="en-US" altLang="ko-KR" sz="1800" dirty="0" smtClean="0">
                <a:latin typeface="Calibri" pitchFamily="34" charset="0"/>
              </a:rPr>
              <a:t> *</a:t>
            </a:r>
            <a:r>
              <a:rPr lang="en-US" altLang="ko-KR" sz="1800" dirty="0" err="1" smtClean="0">
                <a:latin typeface="Calibri" pitchFamily="34" charset="0"/>
              </a:rPr>
              <a:t>pcBuffer</a:t>
            </a:r>
            <a:r>
              <a:rPr lang="en-US" altLang="ko-KR" sz="1800" dirty="0" smtClean="0">
                <a:latin typeface="Calibri" pitchFamily="34" charset="0"/>
              </a:rPr>
              <a:t>, unsigned </a:t>
            </a:r>
            <a:r>
              <a:rPr lang="en-US" altLang="ko-KR" sz="1800" dirty="0" err="1" smtClean="0">
                <a:latin typeface="Calibri" pitchFamily="34" charset="0"/>
              </a:rPr>
              <a:t>portLONG</a:t>
            </a:r>
            <a:r>
              <a:rPr lang="en-US" altLang="ko-KR" sz="1800" dirty="0" smtClean="0">
                <a:latin typeface="Calibri" pitchFamily="34" charset="0"/>
              </a:rPr>
              <a:t> </a:t>
            </a:r>
            <a:r>
              <a:rPr lang="en-US" altLang="ko-KR" sz="1800" dirty="0" err="1" smtClean="0">
                <a:latin typeface="Calibri" pitchFamily="34" charset="0"/>
              </a:rPr>
              <a:t>ulBufferSIZE</a:t>
            </a:r>
            <a:r>
              <a:rPr lang="en-US" altLang="ko-KR" sz="1800" dirty="0" smtClean="0">
                <a:latin typeface="Calibri" pitchFamily="34" charset="0"/>
              </a:rPr>
              <a:t> ) : 	</a:t>
            </a:r>
            <a:r>
              <a:rPr lang="ko-KR" altLang="en-US" sz="1800" dirty="0" smtClean="0">
                <a:latin typeface="Calibri" pitchFamily="34" charset="0"/>
              </a:rPr>
              <a:t>실시간 </a:t>
            </a:r>
            <a:r>
              <a:rPr lang="en-US" altLang="ko-KR" sz="1800" dirty="0" smtClean="0">
                <a:latin typeface="Calibri" pitchFamily="34" charset="0"/>
              </a:rPr>
              <a:t>Kernel</a:t>
            </a:r>
            <a:r>
              <a:rPr lang="ko-KR" altLang="en-US" sz="1800" dirty="0" smtClean="0">
                <a:latin typeface="Calibri" pitchFamily="34" charset="0"/>
              </a:rPr>
              <a:t> 동작을 추적하여 어떤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가 언제 실행되는지에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대한 것을 추적하여 기록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800" dirty="0" smtClean="0">
                <a:latin typeface="Calibri" pitchFamily="34" charset="0"/>
              </a:rPr>
              <a:t>    - </a:t>
            </a:r>
            <a:r>
              <a:rPr lang="en-US" altLang="ko-KR" sz="1800" dirty="0" err="1" smtClean="0">
                <a:latin typeface="Calibri" pitchFamily="34" charset="0"/>
              </a:rPr>
              <a:t>pcBuffer</a:t>
            </a:r>
            <a:r>
              <a:rPr lang="en-US" altLang="ko-KR" sz="1800" dirty="0" smtClean="0">
                <a:latin typeface="Calibri" pitchFamily="34" charset="0"/>
              </a:rPr>
              <a:t> : </a:t>
            </a:r>
            <a:r>
              <a:rPr lang="ko-KR" altLang="en-US" sz="1800" dirty="0" smtClean="0">
                <a:latin typeface="Calibri" pitchFamily="34" charset="0"/>
              </a:rPr>
              <a:t>추적결과를 기록할 버퍼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800" dirty="0" smtClean="0">
                <a:latin typeface="Calibri" pitchFamily="34" charset="0"/>
              </a:rPr>
              <a:t>      </a:t>
            </a:r>
            <a:r>
              <a:rPr lang="en-US" altLang="ko-KR" sz="1800" dirty="0" err="1" smtClean="0">
                <a:latin typeface="Calibri" pitchFamily="34" charset="0"/>
              </a:rPr>
              <a:t>ulBufferSIZE</a:t>
            </a:r>
            <a:r>
              <a:rPr lang="en-US" altLang="ko-KR" sz="1800" dirty="0" smtClean="0">
                <a:latin typeface="Calibri" pitchFamily="34" charset="0"/>
              </a:rPr>
              <a:t> : </a:t>
            </a:r>
            <a:r>
              <a:rPr lang="en-US" altLang="ko-KR" sz="1800" dirty="0" err="1" smtClean="0">
                <a:latin typeface="Calibri" pitchFamily="34" charset="0"/>
              </a:rPr>
              <a:t>pcBuffer</a:t>
            </a:r>
            <a:r>
              <a:rPr lang="ko-KR" altLang="en-US" sz="1800" dirty="0" smtClean="0">
                <a:latin typeface="Calibri" pitchFamily="34" charset="0"/>
              </a:rPr>
              <a:t>의 바이트 단위 크기</a:t>
            </a:r>
            <a:r>
              <a:rPr lang="en-US" altLang="ko-KR" sz="1800" dirty="0" smtClean="0">
                <a:latin typeface="Calibri" pitchFamily="34" charset="0"/>
              </a:rPr>
              <a:t>, </a:t>
            </a:r>
            <a:r>
              <a:rPr lang="ko-KR" altLang="en-US" sz="1800" dirty="0" smtClean="0">
                <a:latin typeface="Calibri" pitchFamily="34" charset="0"/>
              </a:rPr>
              <a:t>설정된 크기이상 </a:t>
            </a:r>
            <a:r>
              <a:rPr lang="en-US" altLang="ko-KR" sz="1800" dirty="0" smtClean="0">
                <a:latin typeface="Calibri" pitchFamily="34" charset="0"/>
              </a:rPr>
              <a:t>Trace</a:t>
            </a:r>
            <a:r>
              <a:rPr lang="ko-KR" altLang="en-US" sz="1800" dirty="0" smtClean="0">
                <a:latin typeface="Calibri" pitchFamily="34" charset="0"/>
              </a:rPr>
              <a:t>정보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가 기록될 경우나 </a:t>
            </a:r>
            <a:r>
              <a:rPr lang="en-US" altLang="ko-KR" sz="1800" dirty="0" err="1" smtClean="0">
                <a:latin typeface="Calibri" pitchFamily="34" charset="0"/>
              </a:rPr>
              <a:t>ulTaskEndTrace</a:t>
            </a:r>
            <a:r>
              <a:rPr lang="en-US" altLang="ko-KR" sz="1800" dirty="0" smtClean="0">
                <a:latin typeface="Calibri" pitchFamily="34" charset="0"/>
              </a:rPr>
              <a:t>()</a:t>
            </a:r>
            <a:r>
              <a:rPr lang="ko-KR" altLang="en-US" sz="1800" dirty="0" smtClean="0">
                <a:latin typeface="Calibri" pitchFamily="34" charset="0"/>
              </a:rPr>
              <a:t>가 호출될 때까지 </a:t>
            </a:r>
            <a:r>
              <a:rPr lang="en-US" altLang="ko-KR" sz="1800" dirty="0" smtClean="0">
                <a:latin typeface="Calibri" pitchFamily="34" charset="0"/>
              </a:rPr>
              <a:t>Trace</a:t>
            </a:r>
            <a:r>
              <a:rPr lang="ko-KR" altLang="en-US" sz="1800" dirty="0" smtClean="0">
                <a:latin typeface="Calibri" pitchFamily="34" charset="0"/>
              </a:rPr>
              <a:t>한 내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용을 기록</a:t>
            </a:r>
            <a:endParaRPr lang="en-US" altLang="ko-KR" sz="1900" dirty="0" smtClean="0">
              <a:latin typeface="Calibri" pitchFamily="34" charset="0"/>
            </a:endParaRPr>
          </a:p>
          <a:p>
            <a:pPr lvl="2"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ulTaskEndTrace</a:t>
            </a:r>
            <a:r>
              <a:rPr lang="en-US" altLang="ko-KR" sz="1800" dirty="0" smtClean="0">
                <a:latin typeface="Calibri" pitchFamily="34" charset="0"/>
              </a:rPr>
              <a:t>(</a:t>
            </a:r>
            <a:r>
              <a:rPr lang="ko-KR" altLang="en-US" sz="1800" dirty="0" smtClean="0">
                <a:latin typeface="Calibri" pitchFamily="34" charset="0"/>
              </a:rPr>
              <a:t> </a:t>
            </a:r>
            <a:r>
              <a:rPr lang="en-US" altLang="ko-KR" sz="1800" dirty="0" smtClean="0">
                <a:latin typeface="Calibri" pitchFamily="34" charset="0"/>
              </a:rPr>
              <a:t>void ) : Trace</a:t>
            </a:r>
            <a:r>
              <a:rPr lang="ko-KR" altLang="en-US" sz="1800" dirty="0" smtClean="0">
                <a:latin typeface="Calibri" pitchFamily="34" charset="0"/>
              </a:rPr>
              <a:t>를 중지한다</a:t>
            </a:r>
            <a:r>
              <a:rPr lang="en-US" altLang="ko-KR" sz="1800" dirty="0" smtClean="0">
                <a:latin typeface="Calibri" pitchFamily="34" charset="0"/>
              </a:rPr>
              <a:t>. </a:t>
            </a:r>
            <a:r>
              <a:rPr lang="en-US" altLang="ko-KR" sz="1800" dirty="0" err="1" smtClean="0">
                <a:latin typeface="Calibri" pitchFamily="34" charset="0"/>
              </a:rPr>
              <a:t>pcBuffer</a:t>
            </a:r>
            <a:r>
              <a:rPr lang="ko-KR" altLang="en-US" sz="1800" dirty="0" smtClean="0">
                <a:latin typeface="Calibri" pitchFamily="34" charset="0"/>
              </a:rPr>
              <a:t>에 기록된 바이트 수를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반환한다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fontScale="92500"/>
          </a:bodyPr>
          <a:lstStyle/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lang="en-US" sz="1900" dirty="0" err="1" smtClean="0">
                <a:latin typeface="Calibri" pitchFamily="34" charset="0"/>
              </a:rPr>
              <a:t>vTaskSetApplicationTaskTag</a:t>
            </a:r>
            <a:r>
              <a:rPr lang="en-US" sz="1900" dirty="0" smtClean="0">
                <a:latin typeface="Calibri" pitchFamily="34" charset="0"/>
              </a:rPr>
              <a:t>( </a:t>
            </a:r>
            <a:r>
              <a:rPr lang="en-US" sz="1900" dirty="0" err="1" smtClean="0">
                <a:latin typeface="Calibri" pitchFamily="34" charset="0"/>
              </a:rPr>
              <a:t>xTaskHandle</a:t>
            </a:r>
            <a:r>
              <a:rPr lang="en-US" sz="1900" dirty="0" smtClean="0">
                <a:latin typeface="Calibri" pitchFamily="34" charset="0"/>
              </a:rPr>
              <a:t> </a:t>
            </a:r>
            <a:r>
              <a:rPr lang="en-US" sz="1900" dirty="0" err="1" smtClean="0">
                <a:latin typeface="Calibri" pitchFamily="34" charset="0"/>
              </a:rPr>
              <a:t>xTask</a:t>
            </a:r>
            <a:r>
              <a:rPr lang="en-US" sz="1900" dirty="0" smtClean="0">
                <a:latin typeface="Calibri" pitchFamily="34" charset="0"/>
              </a:rPr>
              <a:t>, </a:t>
            </a:r>
            <a:r>
              <a:rPr lang="en-US" sz="1900" dirty="0" err="1" smtClean="0">
                <a:latin typeface="Calibri" pitchFamily="34" charset="0"/>
              </a:rPr>
              <a:t>pdTASK_HOOK_CODE</a:t>
            </a:r>
            <a:r>
              <a:rPr lang="en-US" sz="1900" dirty="0" smtClean="0">
                <a:latin typeface="Calibri" pitchFamily="34" charset="0"/>
              </a:rPr>
              <a:t> </a:t>
            </a:r>
            <a:r>
              <a:rPr lang="en-US" sz="1900" dirty="0" err="1" smtClean="0">
                <a:latin typeface="Calibri" pitchFamily="34" charset="0"/>
              </a:rPr>
              <a:t>pxTagValue</a:t>
            </a:r>
            <a:r>
              <a:rPr lang="en-US" sz="1900" dirty="0" smtClean="0">
                <a:latin typeface="Calibri" pitchFamily="34" charset="0"/>
              </a:rPr>
              <a:t> ) : </a:t>
            </a:r>
            <a:r>
              <a:rPr lang="ko-KR" altLang="en-US" sz="1900" dirty="0" smtClean="0">
                <a:latin typeface="Calibri" pitchFamily="34" charset="0"/>
              </a:rPr>
              <a:t>해당 </a:t>
            </a:r>
            <a:r>
              <a:rPr lang="en-US" altLang="ko-KR" sz="1900" dirty="0" smtClean="0">
                <a:latin typeface="Calibri" pitchFamily="34" charset="0"/>
              </a:rPr>
              <a:t>Task</a:t>
            </a:r>
            <a:r>
              <a:rPr lang="ko-KR" altLang="en-US" sz="1900" dirty="0" smtClean="0">
                <a:latin typeface="Calibri" pitchFamily="34" charset="0"/>
              </a:rPr>
              <a:t>의 </a:t>
            </a:r>
            <a:r>
              <a:rPr lang="en-US" altLang="ko-KR" sz="1900" dirty="0" smtClean="0">
                <a:latin typeface="Calibri" pitchFamily="34" charset="0"/>
              </a:rPr>
              <a:t>Tag</a:t>
            </a:r>
            <a:r>
              <a:rPr lang="ko-KR" altLang="en-US" sz="1900" dirty="0" smtClean="0">
                <a:latin typeface="Calibri" pitchFamily="34" charset="0"/>
              </a:rPr>
              <a:t>값을 설정</a:t>
            </a:r>
            <a:endParaRPr lang="en-US" altLang="ko-KR" sz="1900" dirty="0" smtClean="0">
              <a:latin typeface="Calibri" pitchFamily="34" charset="0"/>
            </a:endParaRPr>
          </a:p>
          <a:p>
            <a:pPr lvl="2">
              <a:lnSpc>
                <a:spcPct val="130000"/>
              </a:lnSpc>
              <a:buNone/>
            </a:pPr>
            <a:r>
              <a:rPr lang="en-US" altLang="ko-KR" sz="1900" dirty="0" smtClean="0">
                <a:latin typeface="Calibri" pitchFamily="34" charset="0"/>
              </a:rPr>
              <a:t>    - </a:t>
            </a:r>
            <a:r>
              <a:rPr lang="en-US" altLang="ko-KR" sz="1900" dirty="0" err="1" smtClean="0">
                <a:latin typeface="Calibri" pitchFamily="34" charset="0"/>
              </a:rPr>
              <a:t>xTask</a:t>
            </a:r>
            <a:r>
              <a:rPr lang="en-US" altLang="ko-KR" sz="1900" dirty="0" smtClean="0">
                <a:latin typeface="Calibri" pitchFamily="34" charset="0"/>
              </a:rPr>
              <a:t> : </a:t>
            </a:r>
            <a:r>
              <a:rPr lang="ko-KR" altLang="en-US" sz="1900" dirty="0" smtClean="0">
                <a:latin typeface="Calibri" pitchFamily="34" charset="0"/>
              </a:rPr>
              <a:t>해당 </a:t>
            </a:r>
            <a:r>
              <a:rPr lang="en-US" altLang="ko-KR" sz="1900" dirty="0" smtClean="0">
                <a:latin typeface="Calibri" pitchFamily="34" charset="0"/>
              </a:rPr>
              <a:t>Task</a:t>
            </a:r>
            <a:r>
              <a:rPr lang="ko-KR" altLang="en-US" sz="1900" dirty="0" smtClean="0">
                <a:latin typeface="Calibri" pitchFamily="34" charset="0"/>
              </a:rPr>
              <a:t>의 </a:t>
            </a:r>
            <a:r>
              <a:rPr lang="en-US" altLang="ko-KR" sz="1900" dirty="0" smtClean="0">
                <a:latin typeface="Calibri" pitchFamily="34" charset="0"/>
              </a:rPr>
              <a:t>Handle</a:t>
            </a:r>
          </a:p>
          <a:p>
            <a:pPr lvl="2">
              <a:lnSpc>
                <a:spcPct val="130000"/>
              </a:lnSpc>
              <a:buNone/>
            </a:pPr>
            <a:r>
              <a:rPr lang="en-US" altLang="ko-KR" sz="1900" dirty="0" smtClean="0">
                <a:latin typeface="Calibri" pitchFamily="34" charset="0"/>
              </a:rPr>
              <a:t>      </a:t>
            </a:r>
            <a:r>
              <a:rPr lang="en-US" altLang="ko-KR" sz="1900" dirty="0" err="1" smtClean="0">
                <a:latin typeface="Calibri" pitchFamily="34" charset="0"/>
              </a:rPr>
              <a:t>pxTagValue</a:t>
            </a:r>
            <a:r>
              <a:rPr lang="en-US" altLang="ko-KR" sz="1900" dirty="0" smtClean="0">
                <a:latin typeface="Calibri" pitchFamily="34" charset="0"/>
              </a:rPr>
              <a:t> : Tag</a:t>
            </a:r>
            <a:r>
              <a:rPr lang="ko-KR" altLang="en-US" sz="1900" dirty="0" smtClean="0">
                <a:latin typeface="Calibri" pitchFamily="34" charset="0"/>
              </a:rPr>
              <a:t>값으로 사용할 함수의 포인터</a:t>
            </a:r>
            <a:r>
              <a:rPr lang="en-US" altLang="ko-KR" sz="1900" dirty="0" smtClean="0">
                <a:latin typeface="Calibri" pitchFamily="34" charset="0"/>
              </a:rPr>
              <a:t>, 	</a:t>
            </a:r>
            <a:r>
              <a:rPr lang="en-US" altLang="ko-KR" sz="1900" dirty="0" err="1" smtClean="0">
                <a:latin typeface="Calibri" pitchFamily="34" charset="0"/>
              </a:rPr>
              <a:t>xTaskCallApplicationTaskHook</a:t>
            </a:r>
            <a:r>
              <a:rPr lang="en-US" altLang="ko-KR" sz="1900" dirty="0" smtClean="0">
                <a:latin typeface="Calibri" pitchFamily="34" charset="0"/>
              </a:rPr>
              <a:t>()</a:t>
            </a:r>
            <a:r>
              <a:rPr lang="ko-KR" altLang="en-US" sz="1900" dirty="0" smtClean="0">
                <a:latin typeface="Calibri" pitchFamily="34" charset="0"/>
              </a:rPr>
              <a:t>에서 사용될 함수를 정의하는 </a:t>
            </a:r>
            <a:r>
              <a:rPr lang="en-US" altLang="ko-KR" sz="1900" dirty="0" smtClean="0">
                <a:latin typeface="Calibri" pitchFamily="34" charset="0"/>
              </a:rPr>
              <a:t>	</a:t>
            </a:r>
            <a:r>
              <a:rPr lang="ko-KR" altLang="en-US" sz="1900" dirty="0" smtClean="0">
                <a:latin typeface="Calibri" pitchFamily="34" charset="0"/>
              </a:rPr>
              <a:t>값이다</a:t>
            </a:r>
            <a:r>
              <a:rPr lang="en-US" altLang="ko-KR" sz="19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30000"/>
              </a:lnSpc>
              <a:buNone/>
            </a:pPr>
            <a:r>
              <a:rPr lang="en-US" altLang="ko-KR" sz="1900" dirty="0" smtClean="0">
                <a:latin typeface="Calibri" pitchFamily="34" charset="0"/>
              </a:rPr>
              <a:t>	- </a:t>
            </a:r>
            <a:r>
              <a:rPr lang="ko-KR" altLang="en-US" sz="1900" dirty="0" smtClean="0">
                <a:latin typeface="Calibri" pitchFamily="34" charset="0"/>
              </a:rPr>
              <a:t>설정 상수</a:t>
            </a:r>
            <a:r>
              <a:rPr lang="en-US" altLang="ko-KR" sz="1900" dirty="0" smtClean="0">
                <a:latin typeface="Calibri" pitchFamily="34" charset="0"/>
              </a:rPr>
              <a:t> ( </a:t>
            </a:r>
            <a:r>
              <a:rPr lang="en-US" altLang="ko-KR" sz="1900" dirty="0" err="1" smtClean="0">
                <a:latin typeface="Calibri" pitchFamily="34" charset="0"/>
              </a:rPr>
              <a:t>FreeRTOSconfig.h</a:t>
            </a:r>
            <a:r>
              <a:rPr lang="en-US" altLang="ko-KR" sz="1900" dirty="0" smtClean="0">
                <a:latin typeface="Calibri" pitchFamily="34" charset="0"/>
              </a:rPr>
              <a:t> )</a:t>
            </a:r>
            <a:r>
              <a:rPr lang="ko-KR" altLang="en-US" sz="1900" dirty="0" smtClean="0">
                <a:latin typeface="Calibri" pitchFamily="34" charset="0"/>
              </a:rPr>
              <a:t> </a:t>
            </a:r>
            <a:r>
              <a:rPr lang="en-US" altLang="ko-KR" sz="1900" dirty="0" smtClean="0">
                <a:latin typeface="Calibri" pitchFamily="34" charset="0"/>
              </a:rPr>
              <a:t>: </a:t>
            </a:r>
            <a:r>
              <a:rPr lang="en-US" sz="1900" dirty="0" err="1" smtClean="0">
                <a:latin typeface="Calibri" pitchFamily="34" charset="0"/>
              </a:rPr>
              <a:t>configUSE_APPLICATION_TASK_TAG</a:t>
            </a:r>
            <a:r>
              <a:rPr lang="en-US" sz="1900" dirty="0" smtClean="0">
                <a:latin typeface="Calibri" pitchFamily="34" charset="0"/>
              </a:rPr>
              <a:t> </a:t>
            </a:r>
            <a:r>
              <a:rPr lang="en-US" altLang="ko-KR" sz="1900" dirty="0" smtClean="0">
                <a:latin typeface="Calibri" pitchFamily="34" charset="0"/>
              </a:rPr>
              <a:t>= 1</a:t>
            </a: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lang="en-US" sz="1900" dirty="0" err="1" smtClean="0">
                <a:latin typeface="Calibri" pitchFamily="34" charset="0"/>
              </a:rPr>
              <a:t>xTaskCallApplicationTaskHook</a:t>
            </a:r>
            <a:r>
              <a:rPr lang="en-US" sz="1900" dirty="0" smtClean="0">
                <a:latin typeface="Calibri" pitchFamily="34" charset="0"/>
              </a:rPr>
              <a:t>(</a:t>
            </a:r>
            <a:r>
              <a:rPr lang="en-US" sz="1900" dirty="0" err="1" smtClean="0">
                <a:latin typeface="Calibri" pitchFamily="34" charset="0"/>
              </a:rPr>
              <a:t>xTaskHandle</a:t>
            </a:r>
            <a:r>
              <a:rPr lang="en-US" sz="1900" dirty="0" smtClean="0">
                <a:latin typeface="Calibri" pitchFamily="34" charset="0"/>
              </a:rPr>
              <a:t> </a:t>
            </a:r>
            <a:r>
              <a:rPr lang="en-US" sz="1900" dirty="0" err="1" smtClean="0">
                <a:latin typeface="Calibri" pitchFamily="34" charset="0"/>
              </a:rPr>
              <a:t>xTask</a:t>
            </a:r>
            <a:r>
              <a:rPr lang="en-US" sz="1900" dirty="0" smtClean="0">
                <a:latin typeface="Calibri" pitchFamily="34" charset="0"/>
              </a:rPr>
              <a:t>, void *</a:t>
            </a:r>
            <a:r>
              <a:rPr lang="en-US" sz="1900" dirty="0" err="1" smtClean="0">
                <a:latin typeface="Calibri" pitchFamily="34" charset="0"/>
              </a:rPr>
              <a:t>pvParameter</a:t>
            </a:r>
            <a:r>
              <a:rPr lang="en-US" sz="1900" dirty="0" smtClean="0">
                <a:latin typeface="Calibri" pitchFamily="34" charset="0"/>
              </a:rPr>
              <a:t> ) : 	</a:t>
            </a:r>
            <a:r>
              <a:rPr lang="ko-KR" altLang="en-US" sz="1900" dirty="0" smtClean="0">
                <a:latin typeface="Calibri" pitchFamily="34" charset="0"/>
              </a:rPr>
              <a:t>실행될 때마다 </a:t>
            </a:r>
            <a:r>
              <a:rPr lang="en-US" altLang="ko-KR" sz="1900" dirty="0" smtClean="0">
                <a:latin typeface="Calibri" pitchFamily="34" charset="0"/>
              </a:rPr>
              <a:t>Task</a:t>
            </a:r>
            <a:r>
              <a:rPr lang="ko-KR" altLang="en-US" sz="1900" dirty="0" smtClean="0">
                <a:latin typeface="Calibri" pitchFamily="34" charset="0"/>
              </a:rPr>
              <a:t>의 </a:t>
            </a:r>
            <a:r>
              <a:rPr lang="en-US" altLang="ko-KR" sz="1900" dirty="0" smtClean="0">
                <a:latin typeface="Calibri" pitchFamily="34" charset="0"/>
              </a:rPr>
              <a:t>Tag</a:t>
            </a:r>
            <a:r>
              <a:rPr lang="ko-KR" altLang="en-US" sz="1900" dirty="0" smtClean="0">
                <a:latin typeface="Calibri" pitchFamily="34" charset="0"/>
              </a:rPr>
              <a:t>값으로 명시된 </a:t>
            </a:r>
            <a:r>
              <a:rPr lang="en-US" altLang="ko-KR" sz="1900" dirty="0" smtClean="0">
                <a:latin typeface="Calibri" pitchFamily="34" charset="0"/>
              </a:rPr>
              <a:t>Hook Function</a:t>
            </a:r>
            <a:r>
              <a:rPr lang="ko-KR" altLang="en-US" sz="1900" dirty="0" smtClean="0">
                <a:latin typeface="Calibri" pitchFamily="34" charset="0"/>
              </a:rPr>
              <a:t>을 실행</a:t>
            </a:r>
            <a:r>
              <a:rPr lang="en-US" altLang="ko-KR" sz="1900" dirty="0" smtClean="0">
                <a:latin typeface="Calibri" pitchFamily="34" charset="0"/>
              </a:rPr>
              <a:t>	</a:t>
            </a:r>
            <a:r>
              <a:rPr lang="ko-KR" altLang="en-US" sz="1900" dirty="0" smtClean="0">
                <a:latin typeface="Calibri" pitchFamily="34" charset="0"/>
              </a:rPr>
              <a:t>한다</a:t>
            </a:r>
            <a:r>
              <a:rPr lang="en-US" altLang="ko-KR" sz="1900" dirty="0" smtClean="0">
                <a:latin typeface="Calibri" pitchFamily="34" charset="0"/>
              </a:rPr>
              <a:t>.  </a:t>
            </a:r>
            <a:r>
              <a:rPr lang="ko-KR" altLang="en-US" sz="1900" dirty="0" smtClean="0">
                <a:latin typeface="Calibri" pitchFamily="34" charset="0"/>
              </a:rPr>
              <a:t>매개변수로 주어진 </a:t>
            </a:r>
            <a:r>
              <a:rPr lang="en-US" altLang="ko-KR" sz="1900" dirty="0" err="1" smtClean="0">
                <a:latin typeface="Calibri" pitchFamily="34" charset="0"/>
              </a:rPr>
              <a:t>pvParameter</a:t>
            </a:r>
            <a:r>
              <a:rPr lang="ko-KR" altLang="en-US" sz="1900" dirty="0" smtClean="0">
                <a:latin typeface="Calibri" pitchFamily="34" charset="0"/>
              </a:rPr>
              <a:t>값을 </a:t>
            </a:r>
            <a:r>
              <a:rPr lang="en-US" altLang="ko-KR" sz="1900" dirty="0" smtClean="0">
                <a:latin typeface="Calibri" pitchFamily="34" charset="0"/>
              </a:rPr>
              <a:t>Hook Function</a:t>
            </a:r>
            <a:r>
              <a:rPr lang="ko-KR" altLang="en-US" sz="1900" dirty="0" smtClean="0">
                <a:latin typeface="Calibri" pitchFamily="34" charset="0"/>
              </a:rPr>
              <a:t>에 전</a:t>
            </a:r>
            <a:r>
              <a:rPr lang="en-US" altLang="ko-KR" sz="1900" dirty="0" smtClean="0">
                <a:latin typeface="Calibri" pitchFamily="34" charset="0"/>
              </a:rPr>
              <a:t>	</a:t>
            </a:r>
            <a:r>
              <a:rPr lang="ko-KR" altLang="en-US" sz="1900" dirty="0" smtClean="0">
                <a:latin typeface="Calibri" pitchFamily="34" charset="0"/>
              </a:rPr>
              <a:t>달하여 사용할 수 있다</a:t>
            </a:r>
            <a:r>
              <a:rPr lang="en-US" altLang="ko-KR" sz="1900" dirty="0" smtClean="0">
                <a:latin typeface="Calibri" pitchFamily="34" charset="0"/>
              </a:rPr>
              <a:t>.</a:t>
            </a:r>
          </a:p>
          <a:p>
            <a:pPr lvl="2">
              <a:buNone/>
            </a:pPr>
            <a:r>
              <a:rPr lang="en-US" altLang="ko-KR" sz="1900" dirty="0" smtClean="0">
                <a:latin typeface="Calibri" pitchFamily="34" charset="0"/>
              </a:rPr>
              <a:t>    - </a:t>
            </a:r>
            <a:r>
              <a:rPr lang="en-US" altLang="ko-KR" sz="1900" dirty="0" err="1" smtClean="0">
                <a:latin typeface="Calibri" pitchFamily="34" charset="0"/>
              </a:rPr>
              <a:t>xTask</a:t>
            </a:r>
            <a:r>
              <a:rPr lang="en-US" altLang="ko-KR" sz="1900" dirty="0" smtClean="0">
                <a:latin typeface="Calibri" pitchFamily="34" charset="0"/>
              </a:rPr>
              <a:t> : </a:t>
            </a:r>
            <a:r>
              <a:rPr lang="ko-KR" altLang="en-US" sz="1900" dirty="0" smtClean="0">
                <a:latin typeface="Calibri" pitchFamily="34" charset="0"/>
              </a:rPr>
              <a:t>해당 </a:t>
            </a:r>
            <a:r>
              <a:rPr lang="en-US" altLang="ko-KR" sz="1900" dirty="0" smtClean="0">
                <a:latin typeface="Calibri" pitchFamily="34" charset="0"/>
              </a:rPr>
              <a:t>Task</a:t>
            </a:r>
            <a:r>
              <a:rPr lang="ko-KR" altLang="en-US" sz="1900" dirty="0" smtClean="0">
                <a:latin typeface="Calibri" pitchFamily="34" charset="0"/>
              </a:rPr>
              <a:t>의 </a:t>
            </a:r>
            <a:r>
              <a:rPr lang="en-US" altLang="ko-KR" sz="1900" dirty="0" smtClean="0">
                <a:latin typeface="Calibri" pitchFamily="34" charset="0"/>
              </a:rPr>
              <a:t>Handle</a:t>
            </a:r>
            <a:r>
              <a:rPr lang="ko-KR" altLang="en-US" sz="1900" dirty="0" smtClean="0">
                <a:latin typeface="Calibri" pitchFamily="34" charset="0"/>
              </a:rPr>
              <a:t>값</a:t>
            </a:r>
            <a:endParaRPr lang="en-US" altLang="ko-KR" sz="19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900" dirty="0" smtClean="0">
                <a:latin typeface="Calibri" pitchFamily="34" charset="0"/>
              </a:rPr>
              <a:t>      </a:t>
            </a:r>
            <a:r>
              <a:rPr lang="en-US" altLang="ko-KR" sz="1900" dirty="0" err="1" smtClean="0">
                <a:latin typeface="Calibri" pitchFamily="34" charset="0"/>
              </a:rPr>
              <a:t>pvParameter</a:t>
            </a:r>
            <a:r>
              <a:rPr lang="en-US" altLang="ko-KR" sz="1900" dirty="0" smtClean="0">
                <a:latin typeface="Calibri" pitchFamily="34" charset="0"/>
              </a:rPr>
              <a:t> : Hook Function</a:t>
            </a:r>
            <a:r>
              <a:rPr lang="ko-KR" altLang="en-US" sz="1900" dirty="0" smtClean="0">
                <a:latin typeface="Calibri" pitchFamily="34" charset="0"/>
              </a:rPr>
              <a:t>에서 사용될 값의 포인터</a:t>
            </a:r>
            <a:endParaRPr lang="en-US" altLang="ko-KR" sz="1900" dirty="0" smtClean="0">
              <a:latin typeface="Calibri" pitchFamily="34" charset="0"/>
            </a:endParaRPr>
          </a:p>
          <a:p>
            <a:pPr lvl="2">
              <a:buNone/>
            </a:pPr>
            <a:r>
              <a:rPr lang="en-US" altLang="ko-KR" sz="1900" dirty="0" smtClean="0">
                <a:latin typeface="Calibri" pitchFamily="34" charset="0"/>
              </a:rPr>
              <a:t>	- </a:t>
            </a:r>
            <a:r>
              <a:rPr lang="ko-KR" altLang="en-US" sz="1900" dirty="0" smtClean="0">
                <a:latin typeface="Calibri" pitchFamily="34" charset="0"/>
              </a:rPr>
              <a:t>설정 상수</a:t>
            </a:r>
            <a:r>
              <a:rPr lang="en-US" altLang="ko-KR" sz="1900" dirty="0" smtClean="0">
                <a:latin typeface="Calibri" pitchFamily="34" charset="0"/>
              </a:rPr>
              <a:t> ( </a:t>
            </a:r>
            <a:r>
              <a:rPr lang="en-US" altLang="ko-KR" sz="1900" dirty="0" err="1" smtClean="0">
                <a:latin typeface="Calibri" pitchFamily="34" charset="0"/>
              </a:rPr>
              <a:t>FreeRTOSconfig.h</a:t>
            </a:r>
            <a:r>
              <a:rPr lang="en-US" altLang="ko-KR" sz="1900" dirty="0" smtClean="0">
                <a:latin typeface="Calibri" pitchFamily="34" charset="0"/>
              </a:rPr>
              <a:t> )</a:t>
            </a:r>
            <a:r>
              <a:rPr lang="ko-KR" altLang="en-US" sz="1900" dirty="0" smtClean="0">
                <a:latin typeface="Calibri" pitchFamily="34" charset="0"/>
              </a:rPr>
              <a:t> </a:t>
            </a:r>
            <a:r>
              <a:rPr lang="en-US" altLang="ko-KR" sz="1900" dirty="0" smtClean="0">
                <a:latin typeface="Calibri" pitchFamily="34" charset="0"/>
              </a:rPr>
              <a:t>: </a:t>
            </a:r>
            <a:r>
              <a:rPr lang="en-US" sz="1900" dirty="0" err="1" smtClean="0">
                <a:latin typeface="Calibri" pitchFamily="34" charset="0"/>
              </a:rPr>
              <a:t>configUSE_APPLICATION_TASK_TAG</a:t>
            </a:r>
            <a:r>
              <a:rPr lang="en-US" sz="1900" dirty="0" smtClean="0">
                <a:latin typeface="Calibri" pitchFamily="34" charset="0"/>
              </a:rPr>
              <a:t> </a:t>
            </a:r>
            <a:r>
              <a:rPr lang="en-US" altLang="ko-KR" sz="1900" dirty="0" smtClean="0">
                <a:latin typeface="Calibri" pitchFamily="34" charset="0"/>
              </a:rPr>
              <a:t>= 1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Kernel Control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taskYIELD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smtClean="0">
                <a:latin typeface="Calibri" pitchFamily="34" charset="0"/>
              </a:rPr>
              <a:t>강제적으로 </a:t>
            </a:r>
            <a:r>
              <a:rPr lang="en-US" altLang="ko-KR" sz="1800" dirty="0" smtClean="0">
                <a:latin typeface="Calibri" pitchFamily="34" charset="0"/>
              </a:rPr>
              <a:t>Context Switch</a:t>
            </a:r>
            <a:r>
              <a:rPr lang="ko-KR" altLang="en-US" sz="1800" dirty="0" smtClean="0">
                <a:latin typeface="Calibri" pitchFamily="34" charset="0"/>
              </a:rPr>
              <a:t>를 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taskEnter_CRITICAL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err="1" smtClean="0">
                <a:latin typeface="Calibri" pitchFamily="34" charset="0"/>
              </a:rPr>
              <a:t>크리티컬</a:t>
            </a:r>
            <a:r>
              <a:rPr lang="ko-KR" altLang="en-US" sz="1800" dirty="0" smtClean="0">
                <a:latin typeface="Calibri" pitchFamily="34" charset="0"/>
              </a:rPr>
              <a:t> 코드 영역의 시작 이후로는 다른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에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의한 </a:t>
            </a:r>
            <a:r>
              <a:rPr lang="en-US" altLang="ko-KR" sz="1800" dirty="0" smtClean="0">
                <a:latin typeface="Calibri" pitchFamily="34" charset="0"/>
              </a:rPr>
              <a:t>Context Switch</a:t>
            </a:r>
            <a:r>
              <a:rPr lang="ko-KR" altLang="en-US" sz="1800" dirty="0" smtClean="0">
                <a:latin typeface="Calibri" pitchFamily="34" charset="0"/>
              </a:rPr>
              <a:t>가 일어나지 않는다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taskEXIT_CRITICAL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err="1" smtClean="0">
                <a:latin typeface="Calibri" pitchFamily="34" charset="0"/>
              </a:rPr>
              <a:t>크리티컬</a:t>
            </a:r>
            <a:r>
              <a:rPr lang="ko-KR" altLang="en-US" sz="1800" dirty="0" smtClean="0">
                <a:latin typeface="Calibri" pitchFamily="34" charset="0"/>
              </a:rPr>
              <a:t> 코드 영역의 끝을 표시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taskDISABLE_INTERRUPTS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smtClean="0">
                <a:latin typeface="Calibri" pitchFamily="34" charset="0"/>
              </a:rPr>
              <a:t>모든 인터럽트를 활성화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taskENABLE_INTERRUPTS</a:t>
            </a:r>
            <a:r>
              <a:rPr lang="en-US" altLang="ko-KR" sz="1800" dirty="0" smtClean="0">
                <a:latin typeface="Calibri" pitchFamily="34" charset="0"/>
              </a:rPr>
              <a:t>() : </a:t>
            </a:r>
            <a:r>
              <a:rPr lang="ko-KR" altLang="en-US" sz="1800" dirty="0" smtClean="0">
                <a:latin typeface="Calibri" pitchFamily="34" charset="0"/>
              </a:rPr>
              <a:t>비 </a:t>
            </a:r>
            <a:r>
              <a:rPr lang="ko-KR" altLang="en-US" sz="1800" dirty="0" err="1" smtClean="0">
                <a:latin typeface="Calibri" pitchFamily="34" charset="0"/>
              </a:rPr>
              <a:t>활성된</a:t>
            </a:r>
            <a:r>
              <a:rPr lang="ko-KR" altLang="en-US" sz="1800" dirty="0" smtClean="0">
                <a:latin typeface="Calibri" pitchFamily="34" charset="0"/>
              </a:rPr>
              <a:t> 인터럽트들을 활성화</a:t>
            </a:r>
            <a:endParaRPr lang="en-US" altLang="ko-KR" sz="1800" dirty="0" smtClean="0">
              <a:latin typeface="Calibri" pitchFamily="34" charset="0"/>
            </a:endParaRP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vTaskStartScheduler</a:t>
            </a:r>
            <a:r>
              <a:rPr lang="en-US" altLang="ko-KR" sz="1800" dirty="0" smtClean="0">
                <a:latin typeface="Calibri" pitchFamily="34" charset="0"/>
              </a:rPr>
              <a:t>( void ) : Kernel</a:t>
            </a:r>
            <a:r>
              <a:rPr lang="ko-KR" altLang="en-US" sz="1800" dirty="0" smtClean="0">
                <a:latin typeface="Calibri" pitchFamily="34" charset="0"/>
              </a:rPr>
              <a:t> </a:t>
            </a:r>
            <a:r>
              <a:rPr lang="en-US" altLang="ko-KR" sz="1800" dirty="0" smtClean="0">
                <a:latin typeface="Calibri" pitchFamily="34" charset="0"/>
              </a:rPr>
              <a:t>Tick</a:t>
            </a:r>
            <a:r>
              <a:rPr lang="ko-KR" altLang="en-US" sz="1800" dirty="0" smtClean="0">
                <a:latin typeface="Calibri" pitchFamily="34" charset="0"/>
              </a:rPr>
              <a:t>처리를 시작시켜 생성된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들과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en-US" altLang="ko-KR" sz="1800" dirty="0" err="1" smtClean="0">
                <a:latin typeface="Calibri" pitchFamily="34" charset="0"/>
              </a:rPr>
              <a:t>CoRotine</a:t>
            </a:r>
            <a:r>
              <a:rPr lang="ko-KR" altLang="en-US" sz="1800" dirty="0" smtClean="0">
                <a:latin typeface="Calibri" pitchFamily="34" charset="0"/>
              </a:rPr>
              <a:t>를 실행시키며</a:t>
            </a:r>
            <a:r>
              <a:rPr lang="en-US" altLang="ko-KR" sz="1800" dirty="0" smtClean="0">
                <a:latin typeface="Calibri" pitchFamily="34" charset="0"/>
              </a:rPr>
              <a:t>, </a:t>
            </a:r>
            <a:r>
              <a:rPr lang="ko-KR" altLang="en-US" sz="1800" dirty="0" smtClean="0">
                <a:latin typeface="Calibri" pitchFamily="34" charset="0"/>
              </a:rPr>
              <a:t>실행 시 </a:t>
            </a:r>
            <a:r>
              <a:rPr lang="en-US" altLang="ko-KR" sz="1800" dirty="0" smtClean="0">
                <a:latin typeface="Calibri" pitchFamily="34" charset="0"/>
              </a:rPr>
              <a:t>Idle Task</a:t>
            </a:r>
            <a:r>
              <a:rPr lang="ko-KR" altLang="en-US" sz="1800" dirty="0" smtClean="0">
                <a:latin typeface="Calibri" pitchFamily="34" charset="0"/>
              </a:rPr>
              <a:t>가 생성된다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vTaskEndScheduler</a:t>
            </a:r>
            <a:r>
              <a:rPr lang="en-US" altLang="ko-KR" sz="1800" dirty="0" smtClean="0">
                <a:latin typeface="Calibri" pitchFamily="34" charset="0"/>
              </a:rPr>
              <a:t>( void ) : Kernel</a:t>
            </a:r>
            <a:r>
              <a:rPr lang="ko-KR" altLang="en-US" sz="1800" dirty="0" smtClean="0">
                <a:latin typeface="Calibri" pitchFamily="34" charset="0"/>
              </a:rPr>
              <a:t> </a:t>
            </a:r>
            <a:r>
              <a:rPr lang="en-US" altLang="ko-KR" sz="1800" dirty="0" smtClean="0">
                <a:latin typeface="Calibri" pitchFamily="34" charset="0"/>
              </a:rPr>
              <a:t>Tick</a:t>
            </a:r>
            <a:r>
              <a:rPr lang="ko-KR" altLang="en-US" sz="1800" dirty="0" smtClean="0">
                <a:latin typeface="Calibri" pitchFamily="34" charset="0"/>
              </a:rPr>
              <a:t>을 정지시키며 생성된 모든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를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삭제한다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vTaskSuspendALL</a:t>
            </a:r>
            <a:r>
              <a:rPr lang="en-US" altLang="ko-KR" sz="1800" dirty="0" smtClean="0">
                <a:latin typeface="Calibri" pitchFamily="34" charset="0"/>
              </a:rPr>
              <a:t>( void ) : </a:t>
            </a:r>
            <a:r>
              <a:rPr lang="ko-KR" altLang="en-US" sz="1800" dirty="0" smtClean="0">
                <a:latin typeface="Calibri" pitchFamily="34" charset="0"/>
              </a:rPr>
              <a:t>현재 호출한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를 제외한 다른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들을 중지 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상태로 한다</a:t>
            </a:r>
            <a:r>
              <a:rPr lang="en-US" altLang="ko-KR" sz="1800" dirty="0" smtClean="0">
                <a:latin typeface="Calibri" pitchFamily="34" charset="0"/>
              </a:rPr>
              <a:t>. </a:t>
            </a:r>
            <a:r>
              <a:rPr lang="ko-KR" altLang="en-US" sz="1800" dirty="0" smtClean="0">
                <a:latin typeface="Calibri" pitchFamily="34" charset="0"/>
              </a:rPr>
              <a:t>실제 동작은 </a:t>
            </a:r>
            <a:r>
              <a:rPr lang="en-US" altLang="ko-KR" sz="1800" dirty="0" smtClean="0">
                <a:latin typeface="Calibri" pitchFamily="34" charset="0"/>
              </a:rPr>
              <a:t>Scheduler</a:t>
            </a:r>
            <a:r>
              <a:rPr lang="ko-KR" altLang="en-US" sz="1800" dirty="0" smtClean="0">
                <a:latin typeface="Calibri" pitchFamily="34" charset="0"/>
              </a:rPr>
              <a:t>를 </a:t>
            </a:r>
            <a:r>
              <a:rPr lang="en-US" altLang="ko-KR" sz="1800" dirty="0" smtClean="0">
                <a:latin typeface="Calibri" pitchFamily="34" charset="0"/>
              </a:rPr>
              <a:t>Suspend</a:t>
            </a:r>
            <a:r>
              <a:rPr lang="ko-KR" altLang="en-US" sz="1800" dirty="0" smtClean="0">
                <a:latin typeface="Calibri" pitchFamily="34" charset="0"/>
              </a:rPr>
              <a:t>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 lvl="2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latin typeface="Calibri" pitchFamily="34" charset="0"/>
              </a:rPr>
              <a:t>vTaskResumeALL</a:t>
            </a:r>
            <a:r>
              <a:rPr lang="en-US" altLang="ko-KR" sz="1800" dirty="0" smtClean="0">
                <a:latin typeface="Calibri" pitchFamily="34" charset="0"/>
              </a:rPr>
              <a:t>( void ) : </a:t>
            </a:r>
            <a:r>
              <a:rPr lang="en-US" altLang="ko-KR" sz="1800" dirty="0" err="1" smtClean="0">
                <a:latin typeface="Calibri" pitchFamily="34" charset="0"/>
              </a:rPr>
              <a:t>vTaskSuspendALL</a:t>
            </a:r>
            <a:r>
              <a:rPr lang="en-US" altLang="ko-KR" sz="1800" dirty="0" smtClean="0">
                <a:latin typeface="Calibri" pitchFamily="34" charset="0"/>
              </a:rPr>
              <a:t>()</a:t>
            </a:r>
            <a:r>
              <a:rPr lang="ko-KR" altLang="en-US" sz="1800" dirty="0" smtClean="0">
                <a:latin typeface="Calibri" pitchFamily="34" charset="0"/>
              </a:rPr>
              <a:t>을 통해 중지상태가 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들</a:t>
            </a:r>
            <a:r>
              <a:rPr lang="en-US" altLang="ko-KR" sz="1800" dirty="0" smtClean="0">
                <a:latin typeface="Calibri" pitchFamily="34" charset="0"/>
              </a:rPr>
              <a:t>	</a:t>
            </a:r>
            <a:r>
              <a:rPr lang="ko-KR" altLang="en-US" sz="1800" dirty="0" smtClean="0">
                <a:latin typeface="Calibri" pitchFamily="34" charset="0"/>
              </a:rPr>
              <a:t>을 재개시킨다</a:t>
            </a:r>
            <a:r>
              <a:rPr lang="en-US" altLang="ko-KR" sz="1800" dirty="0" smtClean="0">
                <a:latin typeface="Calibri" pitchFamily="34" charset="0"/>
              </a:rPr>
              <a:t>. </a:t>
            </a:r>
            <a:r>
              <a:rPr lang="ko-KR" altLang="en-US" sz="1800" dirty="0" smtClean="0">
                <a:latin typeface="Calibri" pitchFamily="34" charset="0"/>
              </a:rPr>
              <a:t>마찬가지로 </a:t>
            </a:r>
            <a:r>
              <a:rPr lang="en-US" altLang="ko-KR" sz="1800" dirty="0" smtClean="0">
                <a:latin typeface="Calibri" pitchFamily="34" charset="0"/>
              </a:rPr>
              <a:t>Scheduler</a:t>
            </a:r>
            <a:r>
              <a:rPr lang="ko-KR" altLang="en-US" sz="1800" dirty="0" smtClean="0">
                <a:latin typeface="Calibri" pitchFamily="34" charset="0"/>
              </a:rPr>
              <a:t>를 </a:t>
            </a:r>
            <a:r>
              <a:rPr lang="en-US" altLang="ko-KR" sz="1800" dirty="0" smtClean="0">
                <a:latin typeface="Calibri" pitchFamily="34" charset="0"/>
              </a:rPr>
              <a:t>Resume</a:t>
            </a:r>
            <a:r>
              <a:rPr lang="ko-KR" altLang="en-US" sz="1800" dirty="0" smtClean="0">
                <a:latin typeface="Calibri" pitchFamily="34" charset="0"/>
              </a:rPr>
              <a:t>하게 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  <a:endParaRPr lang="en-US" altLang="ko-KR" sz="1600" dirty="0" smtClean="0">
              <a:latin typeface="Calibri" pitchFamily="34" charset="0"/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Task API </a:t>
            </a:r>
            <a:r>
              <a:rPr lang="ko-KR" altLang="en-US" dirty="0" smtClean="0">
                <a:latin typeface="Calibri" pitchFamily="34" charset="0"/>
              </a:rPr>
              <a:t>예제</a:t>
            </a: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1 : 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생성하여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LCD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화면 출력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*(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결과 확인을 위해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ESPS API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통해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ESPS MOBILE BOARD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사용하여 예제를 구현하였다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.)</a:t>
            </a:r>
          </a:p>
        </p:txBody>
      </p:sp>
      <p:pic>
        <p:nvPicPr>
          <p:cNvPr id="5" name="그림 4" descr="Task1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2" y="2857496"/>
            <a:ext cx="6667500" cy="326707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1714488"/>
            <a:ext cx="8229600" cy="4572032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Free RTOS Introduction</a:t>
            </a:r>
          </a:p>
          <a:p>
            <a:pPr>
              <a:lnSpc>
                <a:spcPct val="50000"/>
              </a:lnSpc>
              <a:buBlip>
                <a:blip r:embed="rId2"/>
              </a:buBlip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MutiTasking</a:t>
            </a:r>
          </a:p>
          <a:p>
            <a:pPr>
              <a:lnSpc>
                <a:spcPct val="50000"/>
              </a:lnSpc>
              <a:buBlip>
                <a:blip r:embed="rId2"/>
              </a:buBlip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Task</a:t>
            </a:r>
          </a:p>
          <a:p>
            <a:pPr>
              <a:lnSpc>
                <a:spcPct val="50000"/>
              </a:lnSpc>
              <a:buBlip>
                <a:blip r:embed="rId2"/>
              </a:buBlip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err="1" smtClean="0">
                <a:latin typeface="Calibri" pitchFamily="34" charset="0"/>
              </a:rPr>
              <a:t>CoRoutine</a:t>
            </a: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50000"/>
              </a:lnSpc>
              <a:buNone/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IPC – Message Queue</a:t>
            </a:r>
          </a:p>
          <a:p>
            <a:pPr>
              <a:lnSpc>
                <a:spcPct val="50000"/>
              </a:lnSpc>
              <a:buBlip>
                <a:blip r:embed="rId2"/>
              </a:buBlip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Semaphore</a:t>
            </a:r>
          </a:p>
          <a:p>
            <a:pPr>
              <a:lnSpc>
                <a:spcPct val="50000"/>
              </a:lnSpc>
              <a:buBlip>
                <a:blip r:embed="rId2"/>
              </a:buBlip>
            </a:pPr>
            <a:endParaRPr lang="en-US" altLang="ko-KR" sz="2500" dirty="0" smtClean="0">
              <a:latin typeface="Calibri" pitchFamily="34" charset="0"/>
            </a:endParaRPr>
          </a:p>
          <a:p>
            <a:pPr>
              <a:lnSpc>
                <a:spcPct val="60000"/>
              </a:lnSpc>
              <a:buBlip>
                <a:blip r:embed="rId2"/>
              </a:buBlip>
            </a:pPr>
            <a:r>
              <a:rPr lang="en-US" altLang="ko-KR" sz="2500" dirty="0" smtClean="0">
                <a:latin typeface="Calibri" pitchFamily="34" charset="0"/>
              </a:rPr>
              <a:t>Memory Management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7200" b="1" dirty="0" smtClean="0"/>
              <a:t>C o n t e n t s</a:t>
            </a:r>
            <a:endParaRPr lang="ko-KR" altLang="en-US" b="1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6" name="그림 5" descr="Task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19162"/>
            <a:ext cx="6667500" cy="501967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2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vTaskDelay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vTaskDelayUntil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1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162047"/>
            <a:ext cx="6667500" cy="1838325"/>
          </a:xfrm>
          <a:prstGeom prst="rect">
            <a:avLst/>
          </a:prstGeom>
        </p:spPr>
      </p:pic>
      <p:pic>
        <p:nvPicPr>
          <p:cNvPr id="4" name="그림 3" descr="Task2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3562368"/>
            <a:ext cx="6667500" cy="24384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4" name="그림 3" descr="Task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762020"/>
            <a:ext cx="7858125" cy="55245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571480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3 :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uxTaskPriorityGet</a:t>
            </a:r>
            <a:r>
              <a:rPr lang="en-US" altLang="ko-KR" sz="1800" dirty="0" smtClean="0">
                <a:solidFill>
                  <a:schemeClr val="tx1"/>
                </a:solidFill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vTaskPrioritySet</a:t>
            </a:r>
            <a:r>
              <a:rPr lang="en-US" altLang="ko-KR" sz="1800" dirty="0" smtClean="0">
                <a:solidFill>
                  <a:schemeClr val="tx1"/>
                </a:solidFill>
              </a:rPr>
              <a:t>()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3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071546"/>
            <a:ext cx="8062939" cy="51625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428604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4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vTaskSuspend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vTaskResume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	</a:t>
            </a:r>
          </a:p>
        </p:txBody>
      </p:sp>
      <p:pic>
        <p:nvPicPr>
          <p:cNvPr id="3" name="그림 2" descr="Task4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47761"/>
            <a:ext cx="7620000" cy="5338759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4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62016"/>
            <a:ext cx="7600950" cy="356711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50004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5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vTaskSuspendAll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vTaskResumeAll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5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5842"/>
            <a:ext cx="7620000" cy="558643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00042"/>
            <a:ext cx="7610475" cy="6005533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785794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6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vTaskSetApplicationTaskTag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vTaskApplicationTaskHook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();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6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57298"/>
            <a:ext cx="7610475" cy="48958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57225"/>
            <a:ext cx="7610475" cy="55435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</p:spPr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Richard Barry</a:t>
            </a:r>
            <a:r>
              <a:rPr lang="ko-KR" altLang="en-US" sz="2000" dirty="0" smtClean="0">
                <a:latin typeface="Calibri" pitchFamily="34" charset="0"/>
              </a:rPr>
              <a:t>에 의해 작성된 </a:t>
            </a:r>
            <a:r>
              <a:rPr lang="en-US" altLang="ko-KR" sz="2000" dirty="0" smtClean="0">
                <a:latin typeface="Calibri" pitchFamily="34" charset="0"/>
              </a:rPr>
              <a:t>Open Source</a:t>
            </a:r>
            <a:r>
              <a:rPr lang="ko-KR" altLang="en-US" sz="2000" dirty="0" smtClean="0">
                <a:latin typeface="Calibri" pitchFamily="34" charset="0"/>
              </a:rPr>
              <a:t>의 </a:t>
            </a:r>
            <a:r>
              <a:rPr lang="en-US" altLang="ko-KR" sz="2000" dirty="0" smtClean="0">
                <a:latin typeface="Calibri" pitchFamily="34" charset="0"/>
              </a:rPr>
              <a:t>RTOS( </a:t>
            </a:r>
            <a:r>
              <a:rPr lang="en-US" altLang="ko-KR" sz="2000" dirty="0" smtClean="0">
                <a:solidFill>
                  <a:srgbClr val="00B0F0"/>
                </a:solidFill>
                <a:latin typeface="Calibri" pitchFamily="34" charset="0"/>
                <a:hlinkClick r:id="rId3"/>
              </a:rPr>
              <a:t>ht</a:t>
            </a:r>
            <a:r>
              <a:rPr lang="en-US" altLang="ko-KR" sz="2000" dirty="0" smtClean="0">
                <a:latin typeface="Calibri" pitchFamily="34" charset="0"/>
                <a:hlinkClick r:id="rId3"/>
              </a:rPr>
              <a:t>tp://www.freertos.org/</a:t>
            </a:r>
            <a:r>
              <a:rPr lang="en-US" altLang="ko-KR" sz="2000" dirty="0" smtClean="0">
                <a:latin typeface="Calibri" pitchFamily="34" charset="0"/>
              </a:rPr>
              <a:t> )</a:t>
            </a: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Atmel(SAM9, AT91 and AVR32 UC3), Fujitsu, NES, NXP</a:t>
            </a:r>
            <a:r>
              <a:rPr lang="ko-KR" altLang="en-US" sz="2000" dirty="0" smtClean="0">
                <a:latin typeface="Calibri" pitchFamily="34" charset="0"/>
              </a:rPr>
              <a:t>등 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altLang="ko-KR" sz="2000" dirty="0" smtClean="0">
                <a:latin typeface="Calibri" pitchFamily="34" charset="0"/>
              </a:rPr>
              <a:t>    </a:t>
            </a:r>
            <a:r>
              <a:rPr lang="ko-KR" altLang="en-US" sz="2000" dirty="0" smtClean="0">
                <a:latin typeface="Calibri" pitchFamily="34" charset="0"/>
              </a:rPr>
              <a:t>다양한 </a:t>
            </a:r>
            <a:r>
              <a:rPr lang="en-US" altLang="ko-KR" sz="2000" dirty="0" smtClean="0">
                <a:latin typeface="Calibri" pitchFamily="34" charset="0"/>
              </a:rPr>
              <a:t>Port</a:t>
            </a:r>
            <a:r>
              <a:rPr lang="ko-KR" altLang="en-US" sz="2000" dirty="0" smtClean="0">
                <a:latin typeface="Calibri" pitchFamily="34" charset="0"/>
              </a:rPr>
              <a:t>지원하여 높은 </a:t>
            </a:r>
            <a:r>
              <a:rPr lang="ko-KR" altLang="en-US" sz="2000" dirty="0" err="1" smtClean="0">
                <a:latin typeface="Calibri" pitchFamily="34" charset="0"/>
              </a:rPr>
              <a:t>이식성을</a:t>
            </a:r>
            <a:r>
              <a:rPr lang="ko-KR" altLang="en-US" sz="2000" dirty="0" smtClean="0">
                <a:latin typeface="Calibri" pitchFamily="34" charset="0"/>
              </a:rPr>
              <a:t> 지닌다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ko-KR" altLang="en-US" sz="2000" dirty="0" err="1" smtClean="0">
                <a:latin typeface="Calibri" pitchFamily="34" charset="0"/>
              </a:rPr>
              <a:t>선점형</a:t>
            </a:r>
            <a:r>
              <a:rPr lang="en-US" altLang="ko-KR" sz="2000" dirty="0" smtClean="0">
                <a:latin typeface="Calibri" pitchFamily="34" charset="0"/>
              </a:rPr>
              <a:t>(Pre-emptive)</a:t>
            </a:r>
            <a:r>
              <a:rPr lang="ko-KR" altLang="en-US" sz="2000" dirty="0" smtClean="0">
                <a:latin typeface="Calibri" pitchFamily="34" charset="0"/>
              </a:rPr>
              <a:t>과 비선점형</a:t>
            </a:r>
            <a:r>
              <a:rPr lang="en-US" altLang="ko-KR" sz="2000" dirty="0" smtClean="0">
                <a:latin typeface="Calibri" pitchFamily="34" charset="0"/>
              </a:rPr>
              <a:t>(Non-emptive) </a:t>
            </a:r>
            <a:r>
              <a:rPr lang="ko-KR" altLang="en-US" sz="2000" dirty="0" smtClean="0">
                <a:latin typeface="Calibri" pitchFamily="34" charset="0"/>
              </a:rPr>
              <a:t>스케줄링 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altLang="ko-KR" sz="2000" dirty="0" smtClean="0">
                <a:latin typeface="Calibri" pitchFamily="34" charset="0"/>
              </a:rPr>
              <a:t>    </a:t>
            </a:r>
            <a:r>
              <a:rPr lang="ko-KR" altLang="en-US" sz="2000" dirty="0" smtClean="0">
                <a:latin typeface="Calibri" pitchFamily="34" charset="0"/>
              </a:rPr>
              <a:t>방식을 지원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err="1" smtClean="0">
                <a:latin typeface="Calibri" pitchFamily="34" charset="0"/>
              </a:rPr>
              <a:t>CoRutine</a:t>
            </a:r>
            <a:r>
              <a:rPr lang="en-US" altLang="ko-KR" sz="2000" dirty="0" smtClean="0">
                <a:latin typeface="Calibri" pitchFamily="34" charset="0"/>
              </a:rPr>
              <a:t>(</a:t>
            </a:r>
            <a:r>
              <a:rPr lang="ko-KR" altLang="en-US" sz="2000" dirty="0" smtClean="0">
                <a:latin typeface="Calibri" pitchFamily="34" charset="0"/>
              </a:rPr>
              <a:t>적은 </a:t>
            </a:r>
            <a:r>
              <a:rPr lang="en-US" altLang="ko-KR" sz="2000" dirty="0" smtClean="0">
                <a:latin typeface="Calibri" pitchFamily="34" charset="0"/>
              </a:rPr>
              <a:t>Memory </a:t>
            </a:r>
            <a:r>
              <a:rPr lang="ko-KR" altLang="en-US" sz="2000" dirty="0" smtClean="0">
                <a:latin typeface="Calibri" pitchFamily="34" charset="0"/>
              </a:rPr>
              <a:t>소모</a:t>
            </a:r>
            <a:r>
              <a:rPr lang="en-US" altLang="ko-KR" sz="2000" dirty="0" smtClean="0">
                <a:latin typeface="Calibri" pitchFamily="34" charset="0"/>
              </a:rPr>
              <a:t>, </a:t>
            </a:r>
            <a:r>
              <a:rPr lang="ko-KR" altLang="en-US" sz="2000" dirty="0" err="1" smtClean="0">
                <a:latin typeface="Calibri" pitchFamily="34" charset="0"/>
              </a:rPr>
              <a:t>협동형</a:t>
            </a:r>
            <a:r>
              <a:rPr lang="ko-KR" altLang="en-US" sz="2000" dirty="0" smtClean="0">
                <a:latin typeface="Calibri" pitchFamily="34" charset="0"/>
              </a:rPr>
              <a:t> 스케줄링 방식</a:t>
            </a:r>
            <a:r>
              <a:rPr lang="en-US" altLang="ko-KR" sz="2000" dirty="0" smtClean="0">
                <a:latin typeface="Calibri" pitchFamily="34" charset="0"/>
              </a:rPr>
              <a:t>) </a:t>
            </a:r>
            <a:r>
              <a:rPr lang="ko-KR" altLang="en-US" sz="2000" dirty="0" smtClean="0">
                <a:latin typeface="Calibri" pitchFamily="34" charset="0"/>
              </a:rPr>
              <a:t>지원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ITC(Inter Task Communication )</a:t>
            </a:r>
            <a:r>
              <a:rPr lang="ko-KR" altLang="en-US" sz="2000" dirty="0" smtClean="0">
                <a:latin typeface="Calibri" pitchFamily="34" charset="0"/>
              </a:rPr>
              <a:t>방식으로는 </a:t>
            </a:r>
            <a:r>
              <a:rPr lang="en-US" altLang="ko-KR" sz="2000" dirty="0" smtClean="0">
                <a:latin typeface="Calibri" pitchFamily="34" charset="0"/>
              </a:rPr>
              <a:t>Massage Queue</a:t>
            </a:r>
            <a:r>
              <a:rPr lang="ko-KR" altLang="en-US" sz="2000" dirty="0" smtClean="0">
                <a:latin typeface="Calibri" pitchFamily="34" charset="0"/>
              </a:rPr>
              <a:t>와 </a:t>
            </a:r>
            <a:r>
              <a:rPr lang="en-US" altLang="ko-KR" sz="2000" dirty="0" smtClean="0">
                <a:latin typeface="Calibri" pitchFamily="34" charset="0"/>
              </a:rPr>
              <a:t>Semaphore </a:t>
            </a:r>
            <a:r>
              <a:rPr lang="ko-KR" altLang="en-US" sz="2000" dirty="0" smtClean="0">
                <a:latin typeface="Calibri" pitchFamily="34" charset="0"/>
              </a:rPr>
              <a:t>방식 사용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Trace Hook Macros</a:t>
            </a:r>
            <a:r>
              <a:rPr lang="ko-KR" altLang="en-US" sz="2000" dirty="0" smtClean="0">
                <a:latin typeface="Calibri" pitchFamily="34" charset="0"/>
              </a:rPr>
              <a:t>를 통한추적기능</a:t>
            </a:r>
            <a:endParaRPr lang="ko-KR" altLang="en-US" sz="2000" dirty="0"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 smtClean="0"/>
              <a:t> Free RTOS Introduction</a:t>
            </a:r>
            <a:endParaRPr lang="ko-KR" altLang="en-US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  <a:ln>
            <a:noFill/>
          </a:ln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7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uxTaskPriorityGet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xTaskGetTickCount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xTaskGetSchedulerState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	  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uxTaskGetNumberOfTask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</a:p>
        </p:txBody>
      </p:sp>
      <p:pic>
        <p:nvPicPr>
          <p:cNvPr id="3" name="그림 2" descr="Task7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00218"/>
            <a:ext cx="7620000" cy="44005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Task7_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642918"/>
            <a:ext cx="7620000" cy="5214974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2"/>
              </a:buBlip>
            </a:pPr>
            <a:r>
              <a:rPr lang="en-US" altLang="ko-KR" dirty="0" err="1" smtClean="0">
                <a:latin typeface="Calibri" pitchFamily="34" charset="0"/>
              </a:rPr>
              <a:t>CoRoutine</a:t>
            </a:r>
            <a:endParaRPr lang="en-US" altLang="ko-KR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RTOS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사용되는 용도에 따라 제한된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용량 문제가 생기게 되는데 이를 해결하기 위해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Single Stack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을 공유하는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Light 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개념으로써 사용되며 실행에 있어서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Main Routine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Sub Routine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처럼 주종관계가 있으며 실행될 때마다 재실행되는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Sub Routine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과 달리 서로 동등한 관계를 지니며 서로 호출이 가능하고 호출되어 다시 실행할 경우 마지막에 실행된 곳에서부터 실행을 재개한다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와는 달리 하나의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Stack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을 모든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들이 공유하게 되어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RAM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상의 소모를 크게 줄일 수 있으나 그에 따른 실행과 관리에 제약이 존재한다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우선순위를 제공하고 </a:t>
            </a:r>
            <a:r>
              <a:rPr lang="ko-KR" altLang="en-US" sz="1800" dirty="0" err="1" smtClean="0">
                <a:solidFill>
                  <a:schemeClr val="tx1"/>
                </a:solidFill>
                <a:latin typeface="Calibri" pitchFamily="34" charset="0"/>
              </a:rPr>
              <a:t>비선점형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방식에 협력적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(Cooperative)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스케줄링을 통해 실행되며 매크로방식을 사용하여 실행된다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함께 사용시에는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의해 선점이 되므로 보통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IdleTaskHook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함수를 이용하여 실행한다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 err="1" smtClean="0"/>
              <a:t>CoRotine</a:t>
            </a:r>
            <a:endParaRPr lang="ko-KR" altLang="en-US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571480"/>
            <a:ext cx="8229600" cy="71438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err="1" smtClean="0">
                <a:latin typeface="Calibri" pitchFamily="34" charset="0"/>
              </a:rPr>
              <a:t>CoRoutine</a:t>
            </a:r>
            <a:r>
              <a:rPr lang="en-US" altLang="ko-KR" dirty="0" smtClean="0">
                <a:latin typeface="Calibri" pitchFamily="34" charset="0"/>
              </a:rPr>
              <a:t> State</a:t>
            </a:r>
            <a:endParaRPr lang="ko-KR" altLang="en-US" dirty="0">
              <a:latin typeface="Calibri" pitchFamily="34" charset="0"/>
            </a:endParaRPr>
          </a:p>
        </p:txBody>
      </p:sp>
      <p:pic>
        <p:nvPicPr>
          <p:cNvPr id="5" name="_x111860072" descr="EMB00000ed0195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1" y="1571612"/>
            <a:ext cx="3214710" cy="34305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29124" y="1571612"/>
            <a:ext cx="41434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Ready State : Task</a:t>
            </a:r>
            <a:r>
              <a:rPr lang="ko-KR" altLang="en-US" sz="2000" dirty="0" smtClean="0">
                <a:latin typeface="Calibri" pitchFamily="34" charset="0"/>
              </a:rPr>
              <a:t>와 마찬가지로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실행이 가능하지만 정지된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상태로 우선순위가 높거나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같은 </a:t>
            </a:r>
            <a:r>
              <a:rPr lang="en-US" altLang="ko-KR" sz="2000" dirty="0" err="1" smtClean="0">
                <a:latin typeface="Calibri" pitchFamily="34" charset="0"/>
              </a:rPr>
              <a:t>CoRoutine</a:t>
            </a:r>
            <a:r>
              <a:rPr lang="ko-KR" altLang="en-US" sz="2000" dirty="0" smtClean="0">
                <a:latin typeface="Calibri" pitchFamily="34" charset="0"/>
              </a:rPr>
              <a:t>이 이미 실행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중이거나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가 실행중일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경우 </a:t>
            </a:r>
            <a:r>
              <a:rPr lang="en-US" altLang="ko-KR" sz="2000" dirty="0" smtClean="0">
                <a:latin typeface="Calibri" pitchFamily="34" charset="0"/>
              </a:rPr>
              <a:t>Ready State</a:t>
            </a:r>
            <a:r>
              <a:rPr lang="ko-KR" altLang="en-US" sz="2000" dirty="0" smtClean="0">
                <a:latin typeface="Calibri" pitchFamily="34" charset="0"/>
              </a:rPr>
              <a:t>가 된다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Running : </a:t>
            </a:r>
            <a:r>
              <a:rPr lang="ko-KR" altLang="en-US" sz="2000" dirty="0" smtClean="0">
                <a:latin typeface="Calibri" pitchFamily="34" charset="0"/>
              </a:rPr>
              <a:t>현재 프로세스를 </a:t>
            </a:r>
            <a:r>
              <a:rPr lang="ko-KR" altLang="en-US" sz="2000" dirty="0" err="1" smtClean="0">
                <a:latin typeface="Calibri" pitchFamily="34" charset="0"/>
              </a:rPr>
              <a:t>사용하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여 실행중인 상태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Block : </a:t>
            </a:r>
            <a:r>
              <a:rPr lang="en-US" altLang="ko-KR" sz="2000" dirty="0" err="1" smtClean="0">
                <a:latin typeface="Calibri" pitchFamily="34" charset="0"/>
              </a:rPr>
              <a:t>crDelay</a:t>
            </a:r>
            <a:r>
              <a:rPr lang="en-US" altLang="ko-KR" sz="2000" dirty="0" smtClean="0">
                <a:latin typeface="Calibri" pitchFamily="34" charset="0"/>
              </a:rPr>
              <a:t>()</a:t>
            </a:r>
            <a:r>
              <a:rPr lang="ko-KR" altLang="en-US" sz="2000" dirty="0" smtClean="0">
                <a:latin typeface="Calibri" pitchFamily="34" charset="0"/>
              </a:rPr>
              <a:t>등의 함수를 통해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외부적인 이벤트</a:t>
            </a:r>
            <a:r>
              <a:rPr lang="en-US" altLang="ko-KR" sz="2000" dirty="0" smtClean="0">
                <a:latin typeface="Calibri" pitchFamily="34" charset="0"/>
              </a:rPr>
              <a:t>(</a:t>
            </a:r>
            <a:r>
              <a:rPr lang="ko-KR" altLang="en-US" sz="2000" dirty="0" smtClean="0">
                <a:latin typeface="Calibri" pitchFamily="34" charset="0"/>
              </a:rPr>
              <a:t>타이머</a:t>
            </a:r>
            <a:r>
              <a:rPr lang="en-US" altLang="ko-KR" sz="2000" dirty="0" smtClean="0">
                <a:latin typeface="Calibri" pitchFamily="34" charset="0"/>
              </a:rPr>
              <a:t>)</a:t>
            </a:r>
            <a:r>
              <a:rPr lang="ko-KR" altLang="en-US" sz="2000" dirty="0" smtClean="0">
                <a:latin typeface="Calibri" pitchFamily="34" charset="0"/>
              </a:rPr>
              <a:t>를 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기다리는 상태로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와 마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찬가지로 스케줄링이 불가</a:t>
            </a:r>
            <a:r>
              <a:rPr lang="en-US" altLang="ko-KR" sz="2000" dirty="0" smtClean="0">
                <a:latin typeface="Calibri" pitchFamily="34" charset="0"/>
              </a:rPr>
              <a:t>	</a:t>
            </a:r>
            <a:r>
              <a:rPr lang="ko-KR" altLang="en-US" sz="2000" dirty="0" smtClean="0">
                <a:latin typeface="Calibri" pitchFamily="34" charset="0"/>
              </a:rPr>
              <a:t>능</a:t>
            </a:r>
            <a:endParaRPr lang="ko-KR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altLang="ko-KR" dirty="0" err="1" smtClean="0">
                <a:latin typeface="Calibri" pitchFamily="34" charset="0"/>
              </a:rPr>
              <a:t>CoRotine</a:t>
            </a:r>
            <a:r>
              <a:rPr lang="en-US" altLang="ko-KR" dirty="0" smtClean="0">
                <a:latin typeface="Calibri" pitchFamily="34" charset="0"/>
              </a:rPr>
              <a:t> API</a:t>
            </a: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xCoRotineCreate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crCoRotine_CODE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pxCoRotineCode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, unsigned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uxPriority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, unsigned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uxIndex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lvl="1"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: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생성 함수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pxCoRotineCode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 함수에 대한 포인터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uxPriority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다른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대한 상대적인 우선순위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uxIndex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같은 함수 내에서 실행되는 서로 다른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을 구분하기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위해 사용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에서의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값은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생성시에 매개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변수로 사용되는 것이 아니라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의해 실행되는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Application 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함수에서 매개변수로 받아 사용되는 참조되는 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자료형으로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 사용된다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	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즉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생성 후 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반환값으로써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Application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함수로 돌아온다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코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루틴에서 생성되는 함수의 경우 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함수명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xCoRoutineHandle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xCoroutine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	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unsigned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uxIndex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)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형태로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값과 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개변수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uxIndex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받는 형태로 나타나야 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crDELAY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xTickToDelay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값과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Delay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될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주기를 변수로 받아 사용되며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매크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로 함수로 선언되어 있으므로 매개변수들이 </a:t>
            </a:r>
            <a:r>
              <a:rPr lang="ko-KR" altLang="en-US" sz="1900" dirty="0" err="1" smtClean="0">
                <a:solidFill>
                  <a:schemeClr val="tx1"/>
                </a:solidFill>
                <a:latin typeface="Calibri" pitchFamily="34" charset="0"/>
              </a:rPr>
              <a:t>참조형으로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 사용된다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이때 사용되는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에서 사용되는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Timer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의한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이 아니며 매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Scheduling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시 증가하는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xCoRoutineTickCount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값을 이용한다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지연시킬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핸들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xTickToDelay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지연될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수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vCoRotineSchedule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void ) :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을 실행시키며 최상위 우선순위를 가지는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들의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불러들여 동일한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Processing time(RR)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을 두어 실행시키므로 반복적인 실행이 필요하다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err="1" smtClean="0">
                <a:latin typeface="Calibri" pitchFamily="34" charset="0"/>
              </a:rPr>
              <a:t>CoRoutine</a:t>
            </a:r>
            <a:r>
              <a:rPr lang="en-US" altLang="ko-KR" dirty="0" smtClean="0">
                <a:latin typeface="Calibri" pitchFamily="34" charset="0"/>
              </a:rPr>
              <a:t> API </a:t>
            </a:r>
            <a:r>
              <a:rPr lang="ko-KR" altLang="en-US" dirty="0" smtClean="0">
                <a:latin typeface="Calibri" pitchFamily="34" charset="0"/>
              </a:rPr>
              <a:t>예제</a:t>
            </a: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생성과 실행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Routine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19348"/>
            <a:ext cx="7620000" cy="3109916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CoRoutine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42937"/>
            <a:ext cx="7620000" cy="557212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Routine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62031"/>
            <a:ext cx="7620000" cy="521017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Message Queue</a:t>
            </a: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MutiTasking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에서는 각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간에 공유하거나 겹치게 되는 자원영역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(Critical Section)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이 존재하므로 이에의해 생기는 문제를 해결하기 위하여 자원의 선점을 관리하거나 각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간 통신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(ITC : Inter Task Communication)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이 필요하게 된다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FreeRTOS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 지원하는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ITC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로는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Message Queue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Semaphore(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Mutexes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지원하고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Message Queue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FIFO(First in First out)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방식을 사용하며 데이터를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 보낼때는 자료의 포인터를 보내게 되며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에서도 사용하여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과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내에 통신이 가능하다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smtClean="0"/>
              <a:t> ITC </a:t>
            </a:r>
            <a:r>
              <a:rPr lang="en-US" altLang="ko-KR" dirty="0" smtClean="0"/>
              <a:t>– Message Queue</a:t>
            </a:r>
            <a:endParaRPr lang="ko-KR" altLang="en-US" dirty="0"/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altLang="ko-KR" sz="2000" dirty="0" err="1" smtClean="0">
                <a:latin typeface="Calibri" pitchFamily="34" charset="0"/>
              </a:rPr>
              <a:t>MultiTasking</a:t>
            </a:r>
            <a:r>
              <a:rPr lang="ko-KR" altLang="en-US" sz="2000" dirty="0" smtClean="0">
                <a:latin typeface="Calibri" pitchFamily="34" charset="0"/>
              </a:rPr>
              <a:t>이란</a:t>
            </a:r>
            <a:r>
              <a:rPr lang="en-US" altLang="ko-KR" sz="2000" dirty="0" smtClean="0">
                <a:latin typeface="Calibri" pitchFamily="34" charset="0"/>
              </a:rPr>
              <a:t>?</a:t>
            </a:r>
          </a:p>
          <a:p>
            <a:pPr>
              <a:buNone/>
            </a:pPr>
            <a:r>
              <a:rPr lang="en-US" altLang="ko-KR" sz="2000" dirty="0" smtClean="0">
                <a:latin typeface="Calibri" pitchFamily="34" charset="0"/>
              </a:rPr>
              <a:t>     - Scheduler</a:t>
            </a:r>
            <a:r>
              <a:rPr lang="ko-KR" altLang="en-US" sz="2000" dirty="0" smtClean="0">
                <a:latin typeface="Calibri" pitchFamily="34" charset="0"/>
              </a:rPr>
              <a:t>를 이용하여 각각의 실행중인 프로그램들의 실행 객체인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를 실행시간을 관리</a:t>
            </a:r>
            <a:r>
              <a:rPr lang="en-US" altLang="ko-KR" sz="2000" dirty="0" smtClean="0">
                <a:latin typeface="Calibri" pitchFamily="34" charset="0"/>
              </a:rPr>
              <a:t>/</a:t>
            </a:r>
            <a:r>
              <a:rPr lang="ko-KR" altLang="en-US" sz="2000" dirty="0" smtClean="0">
                <a:latin typeface="Calibri" pitchFamily="34" charset="0"/>
              </a:rPr>
              <a:t>전환함으로써 빠르게 동작하여 각각의 태스크가 동시에 실행되는 것처럼 보이게 하는 것으로 응용프로그램의 복잡성을 줄이고 관리의 용이성을 가지게 하는 방식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None/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3"/>
              </a:buBlip>
            </a:pPr>
            <a:r>
              <a:rPr lang="en-US" altLang="ko-KR" sz="2000" dirty="0" smtClean="0">
                <a:latin typeface="Calibri" pitchFamily="34" charset="0"/>
              </a:rPr>
              <a:t>RTOS</a:t>
            </a:r>
            <a:r>
              <a:rPr lang="ko-KR" altLang="en-US" sz="2000" dirty="0" smtClean="0">
                <a:latin typeface="Calibri" pitchFamily="34" charset="0"/>
              </a:rPr>
              <a:t>와 </a:t>
            </a:r>
            <a:r>
              <a:rPr lang="en-US" altLang="ko-KR" sz="2000" dirty="0" smtClean="0">
                <a:latin typeface="Calibri" pitchFamily="34" charset="0"/>
              </a:rPr>
              <a:t>GPOS(General Purpose Operating System)</a:t>
            </a:r>
            <a:r>
              <a:rPr lang="ko-KR" altLang="en-US" sz="2000" dirty="0" smtClean="0">
                <a:latin typeface="Calibri" pitchFamily="34" charset="0"/>
              </a:rPr>
              <a:t>의 </a:t>
            </a:r>
            <a:r>
              <a:rPr lang="en-US" altLang="ko-KR" sz="2000" dirty="0" err="1" smtClean="0">
                <a:latin typeface="Calibri" pitchFamily="34" charset="0"/>
              </a:rPr>
              <a:t>MultiTasking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altLang="ko-KR" sz="2000" dirty="0" smtClean="0">
                <a:latin typeface="Calibri" pitchFamily="34" charset="0"/>
              </a:rPr>
              <a:t>    - </a:t>
            </a:r>
            <a:r>
              <a:rPr lang="ko-KR" altLang="en-US" sz="2000" dirty="0" smtClean="0">
                <a:latin typeface="Calibri" pitchFamily="34" charset="0"/>
              </a:rPr>
              <a:t>수행된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에 대해 반응시간이 느리더라도 문제가 없는 범용 </a:t>
            </a:r>
            <a:r>
              <a:rPr lang="en-US" altLang="ko-KR" sz="2000" dirty="0" smtClean="0">
                <a:latin typeface="Calibri" pitchFamily="34" charset="0"/>
              </a:rPr>
              <a:t>OS</a:t>
            </a:r>
            <a:r>
              <a:rPr lang="ko-KR" altLang="en-US" sz="2000" dirty="0" smtClean="0">
                <a:latin typeface="Calibri" pitchFamily="34" charset="0"/>
              </a:rPr>
              <a:t>에 비하여 </a:t>
            </a:r>
            <a:r>
              <a:rPr lang="en-US" altLang="ko-KR" sz="2000" dirty="0" smtClean="0">
                <a:latin typeface="Calibri" pitchFamily="34" charset="0"/>
              </a:rPr>
              <a:t>RTOS</a:t>
            </a:r>
            <a:r>
              <a:rPr lang="ko-KR" altLang="en-US" sz="2000" dirty="0" smtClean="0">
                <a:latin typeface="Calibri" pitchFamily="34" charset="0"/>
              </a:rPr>
              <a:t>의</a:t>
            </a:r>
            <a:r>
              <a:rPr lang="en-US" altLang="ko-KR" sz="2000" dirty="0" smtClean="0">
                <a:latin typeface="Calibri" pitchFamily="34" charset="0"/>
              </a:rPr>
              <a:t> </a:t>
            </a:r>
            <a:r>
              <a:rPr lang="ko-KR" altLang="en-US" sz="2000" dirty="0" smtClean="0">
                <a:latin typeface="Calibri" pitchFamily="34" charset="0"/>
              </a:rPr>
              <a:t>경우 사용되는 용도에 따라 안정성 위한 </a:t>
            </a:r>
            <a:r>
              <a:rPr lang="ko-KR" altLang="en-US" sz="2000" dirty="0" err="1" smtClean="0">
                <a:latin typeface="Calibri" pitchFamily="34" charset="0"/>
              </a:rPr>
              <a:t>반응성을</a:t>
            </a:r>
            <a:r>
              <a:rPr lang="ko-KR" altLang="en-US" sz="2000" dirty="0" smtClean="0">
                <a:latin typeface="Calibri" pitchFamily="34" charset="0"/>
              </a:rPr>
              <a:t> 지녀야 하므로 </a:t>
            </a:r>
            <a:r>
              <a:rPr lang="en-US" altLang="ko-KR" sz="2000" dirty="0" err="1" smtClean="0">
                <a:latin typeface="Calibri" pitchFamily="34" charset="0"/>
              </a:rPr>
              <a:t>MultiTasking</a:t>
            </a:r>
            <a:r>
              <a:rPr lang="ko-KR" altLang="en-US" sz="2000" dirty="0" smtClean="0">
                <a:latin typeface="Calibri" pitchFamily="34" charset="0"/>
              </a:rPr>
              <a:t>에 있어서도 차이를 가지게 되는데 반응성을 충족시키기 위해 </a:t>
            </a:r>
            <a:r>
              <a:rPr lang="en-US" altLang="ko-KR" sz="2000" dirty="0" smtClean="0">
                <a:latin typeface="Calibri" pitchFamily="34" charset="0"/>
              </a:rPr>
              <a:t>RTOS</a:t>
            </a:r>
            <a:r>
              <a:rPr lang="ko-KR" altLang="en-US" sz="2000" dirty="0" smtClean="0">
                <a:latin typeface="Calibri" pitchFamily="34" charset="0"/>
              </a:rPr>
              <a:t>의 경우 시스템에 정해진 방식에 따라 우선순위를 두고 그에 따라 정해진 시간내에 수행된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에 대해 반응을 할 수 있게 해야 한다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  <a:r>
              <a:rPr lang="ko-KR" altLang="en-US" sz="2000" dirty="0" smtClean="0">
                <a:latin typeface="Calibri" pitchFamily="34" charset="0"/>
              </a:rPr>
              <a:t> </a:t>
            </a: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3"/>
              </a:buBlip>
            </a:pPr>
            <a:endParaRPr lang="ko-KR" altLang="en-US" sz="2000" dirty="0"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MutiTasking</a:t>
            </a:r>
            <a:endParaRPr lang="ko-KR" altLang="en-US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Message Queue API</a:t>
            </a:r>
          </a:p>
          <a:p>
            <a:pPr lvl="1">
              <a:buBlip>
                <a:blip r:embed="rId2"/>
              </a:buBlip>
            </a:pPr>
            <a:endParaRPr lang="en-US" altLang="ko-KR" sz="1900" dirty="0" smtClean="0">
              <a:latin typeface="Calibri" pitchFamily="34" charset="0"/>
            </a:endParaRPr>
          </a:p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uxQueueMessagesWaiting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인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매개변수로 받아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내의 매세지 개수를 반환한다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vQueueDelete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마찬가지로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값을 입력 받아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삭제하고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내의 모든 항목의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해제시킨다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xQueueCreate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unsigned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uxQueueLength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, unsigned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</a:rPr>
              <a:t>uxItemSize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새로운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생성한다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가 가질 자료의 최대항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목수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uxQueueLength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와 각 항목당 필요하는 자료의 크기인 바이트수인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uxItemSize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매개변수로 받아 생성 후에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값인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를 반환해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준다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uxQueueLength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가 가질 최대 항목 개수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uxItemSize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있는 하나의 항목이 필요로 하는 바이트 수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xQueueSend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const void *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실제로 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자료를 저장하는 함수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생성시 사용된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uxItemSize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인자 즉 각 항목당 바이트 수에 의해 해당 포인터부터 정해진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바이트 수만큼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영역으로 복사한다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공간이 빌 때까지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기다리는 최대 시간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xQueueSendToBack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const void *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xQueueSend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같이 해당 자료를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저장한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공간이 빌 때까지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기다리는 최대 시간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429288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xQueueSendToFront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const void *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자료를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앞쪽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(Front)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보낸다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공간이 빌 때까지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기다리는 최대 시간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xQueueReceive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에서 자료를 받는다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항목을 성공적으로 받을 경우에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1,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그렇지 않으면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pdFALSE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0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값을 반환한다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받은 자료를 저장할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Buffer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포인터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공간이 빌 때까지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기다리는 최대 시간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xQueuePeek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xQueueReceive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마찬가지로 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자료를 복사해오지만 해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당 항목을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에서 삭제하지 않는다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받은 자료를 저장할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Buffer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포인터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공간이 빌 때까지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기다리는 최대 시간</a:t>
            </a:r>
            <a:endParaRPr lang="en-US" altLang="ko-KR" sz="22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const void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) : ISR(Interrupt Service Routine)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내에서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자료를 전달하는 함수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내에서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의해        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	unblock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Priority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현재 실행중인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보다 높을 경우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은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값을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만든다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그럴 경우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수행이 끝나지 않았음에도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unblock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의해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Context 	Switch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요청되어야 하므로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수행 후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이용하여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Context Switch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처리여부를 결정할 수 있다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XQueueSendToBackFromISR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const void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)  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과 같은 기능으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내에서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자료를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뒤로 전달한다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함수 실행에 의해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unblock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Priority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현재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실행되는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보다 높은 상태로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Context Switch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요구할 경우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Set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xQueueSendToFrontFromISR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const void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) : 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내에서 해당 자료를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앞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쪽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(Front)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보낸다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저장할 항목에 대한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함수 실행에 의해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unblock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Priority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현재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실행되는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보다 높은 상태로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Context Switch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요구할 경우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Set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xQueueReceiveFromISR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pxTaskWoken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) : 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내에서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내의 자료를 지정된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Buffer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복사한 후 제거한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에서 받은 자료를 저장할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Buffer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pxTaskWoken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full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일 경우 빈공간이 생기길 기다리는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존재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할 수 있다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이 경우 함수 실행 후 빈공간이 생겨서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Waiting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상태가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풀릴 경우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pxTaskWoken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은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되며 아닐 경우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pdFALSE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남아있게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vQueueAddToRegister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signed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portCHAR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pcQueueName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Name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을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등록시키고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Register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추가시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킨다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이 기능은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Kernel Aware Debugger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사용할 때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상태의 파악을 용이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하게 하기 위한 기능이다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	</a:t>
            </a: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pcQueueName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등록할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Name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vQueueUnRegisterQueue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Register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에서 제거한다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3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xQueue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ko-KR" altLang="en-US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crQUEUE_SEND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pxResult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) : 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내에서만 사용되며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xQueueSend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와 기능이 동일하며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은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Stack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을 유지하지 않으므로 호출된 함수 내에서는 사용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할 수 없다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넣을 자료의 포인터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남은 용량이 없을 경우 사용가능해질 때까지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이 대기하는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수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pxResult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자료를 넣는데 성공시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pdPASS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실패 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projDefs.h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정의된 값을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crQUEUE_RECEIVE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xCoRotineHandle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pxResult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) : 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crQUEUE_SEND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와 마찬가지로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내에서만 사용되며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xQueueReceive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와 동일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마찬가지로 호출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xHandle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받을 자료를 저장할 포인터 값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xTicksToWait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남은 용량이 없을 경우 사용가능해질 때까지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이 대기하는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의 수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30000"/>
              </a:lnSpc>
              <a:buNone/>
            </a:pP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pxResult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자료를 넣는데 성공시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pdPASS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실패 시 </a:t>
            </a:r>
            <a:r>
              <a:rPr lang="en-US" altLang="ko-KR" sz="1900" dirty="0" err="1" smtClean="0">
                <a:solidFill>
                  <a:schemeClr val="tx1"/>
                </a:solidFill>
                <a:latin typeface="Calibri" pitchFamily="34" charset="0"/>
              </a:rPr>
              <a:t>projDefs.h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에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정의된 값을 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  <a:r>
              <a:rPr lang="ko-KR" altLang="en-US" sz="1900" dirty="0" smtClean="0">
                <a:solidFill>
                  <a:schemeClr val="tx1"/>
                </a:solidFill>
                <a:latin typeface="Calibri" pitchFamily="34" charset="0"/>
              </a:rPr>
              <a:t>된 함수 내에서 사용할 수 없다</a:t>
            </a:r>
            <a:r>
              <a:rPr lang="en-US" altLang="ko-KR" sz="19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500726"/>
          </a:xfrm>
        </p:spPr>
        <p:txBody>
          <a:bodyPr>
            <a:noAutofit/>
          </a:bodyPr>
          <a:lstStyle/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crQUEUE_SEND_FROM_ISR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xCoRotinePreviouslyWoken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과 동일한 기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능을 가지며 차이점은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간의 자료전달이 아니라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과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간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자료전달이라는 점이다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pvItemToQueue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보낼 자료의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xCoRotinePreviouslyWoken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xQueueSendFromISR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과 동일하게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자료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보낸 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Context Switch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필요한 시점이 되면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값으로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10000"/>
              </a:lnSpc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crQUEUE_RECEIVE_FROM_ISR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xQueueHandle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void *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*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pxCoRotineWoken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xQueueReceiveFromISR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과 같이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부터 자료를 받아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지정된 포인터값으로 자료를 전송한다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.(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복사 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삭제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-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pxQueue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pvBuffer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자료를 받아 저장할 위치의 포인터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pxCoRotineWoken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Full</a:t>
            </a:r>
            <a:r>
              <a:rPr lang="ko-KR" altLang="en-US" sz="1700" dirty="0" err="1" smtClean="0">
                <a:solidFill>
                  <a:schemeClr val="tx1"/>
                </a:solidFill>
                <a:latin typeface="Calibri" pitchFamily="34" charset="0"/>
              </a:rPr>
              <a:t>상태일때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비는 것을 기다리는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CoRotine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이 존재시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자료를 받은 후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pxCoRotineWoken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값을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값으로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Message Queue API </a:t>
            </a:r>
            <a:r>
              <a:rPr lang="ko-KR" altLang="en-US" dirty="0" smtClean="0">
                <a:latin typeface="Calibri" pitchFamily="34" charset="0"/>
              </a:rPr>
              <a:t>예제</a:t>
            </a: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1 : 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생성과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Data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전송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Queue1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9342"/>
            <a:ext cx="7620000" cy="3638550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  <a:ln>
            <a:noFill/>
          </a:ln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Task</a:t>
            </a: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TCB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 관한 구조체와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Stack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을 지니며 동작하는 실행 개체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독립적인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이용하여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Real time application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을 구현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Swap in/out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시 사용되는 각자의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Stack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을 지니고 있다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우선 순위에 따라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 Scheduler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 의해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Multi-Tasking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을 구현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가지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state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가짐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   - Ready, Running, Suspended, Blocked state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 smtClean="0"/>
              <a:t> Task</a:t>
            </a:r>
            <a:endParaRPr lang="ko-KR" altLang="en-US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Queue1_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571480"/>
            <a:ext cx="7620000" cy="4857784"/>
          </a:xfr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Queue1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785794"/>
            <a:ext cx="7620000" cy="3143272"/>
          </a:xfr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2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CoRoutine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내에서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사용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crQUEUE_SEND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crQUEUE_RECEIVE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())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CoRoutine_Queue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7" y="1319233"/>
            <a:ext cx="7667625" cy="5038725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CoRoutine_Queue_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7" y="923925"/>
            <a:ext cx="7410473" cy="5010150"/>
          </a:xfr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CoRoutine_Queue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648" y="857250"/>
            <a:ext cx="7152680" cy="5143500"/>
          </a:xfr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72000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Semaphore</a:t>
            </a: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공유 자원에 대하여 둘 이상의 프로세스가 접근할 경우 자원의 값이 변함에 의한 오류나 교착상태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(Deadlock)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생길 수 있는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Critical Section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동기화 문제를 해결하기 위한 방법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하나의 프로세스가 공유자원을 선점하였을 경우에 다른 프로세스들이 접근하지 못하도록 막고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사용 후 공유자원에 대한 사용권을 풀어줌으로써 자원점유에 대한 중복을 막을 수 있게 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공유자원의 사용권 수에 따라 하나일 경우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Binary Semaphore,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둘 이상일 경우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Counting Semaphore, Binary 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비슷하지만 소유권개념을 가지는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(Recursive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지원한다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각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들은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Queue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이용한 매크로함수를 사용하여 구현된다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/>
              <a:t>Semaphore</a:t>
            </a:r>
            <a:endParaRPr lang="ko-KR" alt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Semaphore API</a:t>
            </a: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vSemaphoreCreateBinary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) : Queue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길이가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1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인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Binary 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생성한다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생성된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xSemaphoreCreateCounting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unsigned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uxMaxCount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, unsigned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alibri" pitchFamily="34" charset="0"/>
              </a:rPr>
              <a:t>uxInitialCount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) : Counting 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생성하기 위한 함수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생성시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 남아있는 자료량과 최대 </a:t>
            </a:r>
            <a:r>
              <a:rPr lang="ko-KR" altLang="en-US" sz="1700" dirty="0" err="1" smtClean="0">
                <a:solidFill>
                  <a:schemeClr val="tx1"/>
                </a:solidFill>
                <a:latin typeface="Calibri" pitchFamily="34" charset="0"/>
              </a:rPr>
              <a:t>자료량을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 결정할 수 있다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생성 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값을 반환한다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uxMaxCount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사용할 수 있는 최대 </a:t>
            </a:r>
            <a:r>
              <a:rPr lang="ko-KR" altLang="en-US" sz="1700" dirty="0" err="1" smtClean="0">
                <a:solidFill>
                  <a:schemeClr val="tx1"/>
                </a:solidFill>
                <a:latin typeface="Calibri" pitchFamily="34" charset="0"/>
              </a:rPr>
              <a:t>자료량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uxInitialCount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: 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생성될때 남아있는 </a:t>
            </a:r>
            <a:r>
              <a:rPr lang="ko-KR" altLang="en-US" sz="1700" dirty="0" err="1" smtClean="0">
                <a:solidFill>
                  <a:schemeClr val="tx1"/>
                </a:solidFill>
                <a:latin typeface="Calibri" pitchFamily="34" charset="0"/>
              </a:rPr>
              <a:t>자료량</a:t>
            </a:r>
            <a:endParaRPr lang="en-US" altLang="ko-KR" sz="17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700" dirty="0" smtClean="0">
                <a:latin typeface="Calibri" pitchFamily="34" charset="0"/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설정 상수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(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 )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configUSE_COUNTING_SEMAPHORES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= 1</a:t>
            </a: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xSemaphoreCreateMutex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void ) :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생성하는 함수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생성 후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Handle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값을 반환한다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xSemaphoreCreateRecursiveMutex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( void ) : 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한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받은 함수가 여러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번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Take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할 수 있는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생성 예를 들어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5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번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Take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할 경우에 다른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	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에서 </a:t>
            </a:r>
            <a:r>
              <a:rPr lang="en-US" altLang="ko-KR" sz="17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얻기 위해서는 해당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가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5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번 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Give</a:t>
            </a:r>
            <a:r>
              <a:rPr lang="ko-KR" altLang="en-US" sz="1700" dirty="0" smtClean="0">
                <a:solidFill>
                  <a:schemeClr val="tx1"/>
                </a:solidFill>
                <a:latin typeface="Calibri" pitchFamily="34" charset="0"/>
              </a:rPr>
              <a:t>를 해야 한다</a:t>
            </a:r>
            <a:r>
              <a:rPr lang="en-US" altLang="ko-KR" sz="17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endParaRPr lang="en-US" altLang="ko-KR" sz="1700" dirty="0" smtClean="0">
              <a:solidFill>
                <a:schemeClr val="tx1"/>
              </a:solidFill>
              <a:latin typeface="Californian FB" pitchFamily="18" charset="0"/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xSemaphoreTake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xBlockTime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	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획득하기 위한 함수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800" dirty="0" err="1" smtClean="0">
                <a:solidFill>
                  <a:schemeClr val="tx1"/>
                </a:solidFill>
                <a:latin typeface="Calibri" pitchFamily="34" charset="0"/>
              </a:rPr>
              <a:t>획득시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반환하고 그렇지 못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하면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pdFALSE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반환한다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xBlockTime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Semaphore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획득을 위해 대기하는 시간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단위는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주기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0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경우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polling(Semaphore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나오는 것을 계속 기다리는 상태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을 위해 사용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xSemaphoreTakeRecursive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portTickType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xBlockTime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획득하기 위한 함수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획득 시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반환하고 그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err="1" smtClean="0">
                <a:solidFill>
                  <a:schemeClr val="tx1"/>
                </a:solidFill>
                <a:latin typeface="Calibri" pitchFamily="34" charset="0"/>
              </a:rPr>
              <a:t>러지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  못하면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pdFALSE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반환한다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xSemaphoreCreateRecursiveMutex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함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수로 생성된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사용되어야 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xBlockTime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획득을 위해 대기하는 시간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단위는 마찬가지로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Tick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주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기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설정 상수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FreeRTOSconfig.h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configUSE_RECURSIVE_MUTEXES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= 1</a:t>
            </a:r>
            <a:endParaRPr lang="en-US" altLang="ko-KR" sz="19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429288"/>
          </a:xfrm>
        </p:spPr>
        <p:txBody>
          <a:bodyPr>
            <a:noAutofit/>
          </a:bodyPr>
          <a:lstStyle/>
          <a:p>
            <a:pPr lvl="1">
              <a:buBlip>
                <a:blip r:embed="rId3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xSemaphoreGive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가지고 있는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release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그러기 위해서는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xSemaphoreCreateBinary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xSemaphoreCreateCouting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선언되고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xSemaphoreTake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통해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획득한 상태여야 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xSemaphoreGiveRecursive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) : 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xSemaphoreCreateRecursiveMutex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통해 생성된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release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한다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가지고 있는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경우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xSemaphoreTakeRecursive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통해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Take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한 횟수만큼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Give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해 주어야 다른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에서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에 접근할 수있다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xSemaphoreGiveFromISR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xSemaphoreHandle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portBASE_TYPE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*</a:t>
            </a:r>
            <a:r>
              <a:rPr lang="en-US" sz="18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sz="1800" dirty="0" smtClean="0">
                <a:solidFill>
                  <a:schemeClr val="tx1"/>
                </a:solidFill>
                <a:latin typeface="Calibri" pitchFamily="34" charset="0"/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)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xSemaphoreCreateBinary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(), 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xSemaphoreCreateCounting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을 통하여 생성된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ISR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내에서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release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하는 함수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Type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경우 사용할 수 없다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-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xSemaphore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의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값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pxHigherPriorityTaskWoken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 : Semaphore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놓아 줌으로써 현재 실행되고 </a:t>
            </a:r>
            <a:r>
              <a:rPr lang="ko-KR" altLang="en-US" sz="1800" dirty="0" err="1" smtClean="0">
                <a:solidFill>
                  <a:schemeClr val="tx1"/>
                </a:solidFill>
                <a:latin typeface="Calibri" pitchFamily="34" charset="0"/>
              </a:rPr>
              <a:t>있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는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보다 높은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Priority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를 가진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가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unblock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되었을 시 해당 변수를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	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pdTRUE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Set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해 준다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Semaphore API </a:t>
            </a:r>
            <a:r>
              <a:rPr lang="ko-KR" altLang="en-US" dirty="0" smtClean="0">
                <a:latin typeface="Calibri" pitchFamily="34" charset="0"/>
              </a:rPr>
              <a:t>예제</a:t>
            </a: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1 :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BinarySemaphore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1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285992"/>
            <a:ext cx="7600950" cy="3429024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714349" y="1643050"/>
          <a:ext cx="3429024" cy="4352925"/>
        </p:xfrm>
        <a:graphic>
          <a:graphicData uri="http://schemas.openxmlformats.org/presentationml/2006/ole">
            <p:oleObj spid="_x0000_s2050" name="비트맵 이미지" r:id="rId3" imgW="4123810" imgH="4352381" progId="PBrush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4348" y="857232"/>
            <a:ext cx="728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en-US" altLang="ko-KR" sz="2600" dirty="0" smtClean="0">
                <a:latin typeface="Calibri" pitchFamily="34" charset="0"/>
              </a:rPr>
              <a:t>Task State</a:t>
            </a:r>
            <a:endParaRPr lang="ko-KR" altLang="en-US" sz="26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4876" y="1643050"/>
            <a:ext cx="40719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en-US" altLang="ko-KR" sz="1600" dirty="0" smtClean="0">
                <a:latin typeface="Calibri" pitchFamily="34" charset="0"/>
              </a:rPr>
              <a:t>Ready-State : Task</a:t>
            </a:r>
            <a:r>
              <a:rPr lang="ko-KR" altLang="en-US" sz="1600" dirty="0" smtClean="0">
                <a:latin typeface="Calibri" pitchFamily="34" charset="0"/>
              </a:rPr>
              <a:t>는 실행 가능 상태이지</a:t>
            </a:r>
            <a:r>
              <a:rPr lang="en-US" altLang="ko-KR" sz="1600" dirty="0" smtClean="0">
                <a:latin typeface="Calibri" pitchFamily="34" charset="0"/>
              </a:rPr>
              <a:t>	        	        </a:t>
            </a:r>
            <a:r>
              <a:rPr lang="ko-KR" altLang="en-US" sz="1600" dirty="0" smtClean="0">
                <a:latin typeface="Calibri" pitchFamily="34" charset="0"/>
              </a:rPr>
              <a:t>만 우선순위가 높거나 같은 </a:t>
            </a:r>
            <a:r>
              <a:rPr lang="en-US" altLang="ko-KR" sz="1600" dirty="0" smtClean="0">
                <a:latin typeface="Calibri" pitchFamily="34" charset="0"/>
              </a:rPr>
              <a:t>	        </a:t>
            </a:r>
            <a:r>
              <a:rPr lang="ko-KR" altLang="en-US" sz="1600" dirty="0" smtClean="0">
                <a:latin typeface="Calibri" pitchFamily="34" charset="0"/>
              </a:rPr>
              <a:t>다른 </a:t>
            </a:r>
            <a:r>
              <a:rPr lang="en-US" altLang="ko-KR" sz="1600" dirty="0" smtClean="0">
                <a:latin typeface="Calibri" pitchFamily="34" charset="0"/>
              </a:rPr>
              <a:t>Task</a:t>
            </a:r>
            <a:r>
              <a:rPr lang="ko-KR" altLang="en-US" sz="1600" dirty="0" smtClean="0">
                <a:latin typeface="Calibri" pitchFamily="34" charset="0"/>
              </a:rPr>
              <a:t>가 현재 실행상태에 </a:t>
            </a:r>
            <a:r>
              <a:rPr lang="en-US" altLang="ko-KR" sz="1600" dirty="0" smtClean="0">
                <a:latin typeface="Calibri" pitchFamily="34" charset="0"/>
              </a:rPr>
              <a:t>	        </a:t>
            </a:r>
            <a:r>
              <a:rPr lang="ko-KR" altLang="en-US" sz="1600" dirty="0" smtClean="0">
                <a:latin typeface="Calibri" pitchFamily="34" charset="0"/>
              </a:rPr>
              <a:t>있으므로 정지된 상태</a:t>
            </a: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r>
              <a:rPr lang="en-US" altLang="ko-KR" sz="1600" dirty="0" smtClean="0">
                <a:latin typeface="Calibri" pitchFamily="34" charset="0"/>
              </a:rPr>
              <a:t>Running-State : Task</a:t>
            </a:r>
            <a:r>
              <a:rPr lang="ko-KR" altLang="en-US" sz="1600" dirty="0" smtClean="0">
                <a:latin typeface="Calibri" pitchFamily="34" charset="0"/>
              </a:rPr>
              <a:t>가 실행중인 상태</a:t>
            </a: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r>
              <a:rPr lang="en-US" altLang="ko-KR" sz="1600" dirty="0" smtClean="0">
                <a:latin typeface="Calibri" pitchFamily="34" charset="0"/>
              </a:rPr>
              <a:t>Blocked-State : </a:t>
            </a:r>
            <a:r>
              <a:rPr lang="en-US" altLang="ko-KR" sz="1600" dirty="0" err="1" smtClean="0">
                <a:latin typeface="Calibri" pitchFamily="34" charset="0"/>
              </a:rPr>
              <a:t>vTaskDelay</a:t>
            </a:r>
            <a:r>
              <a:rPr lang="en-US" altLang="ko-KR" sz="1600" dirty="0" smtClean="0">
                <a:latin typeface="Calibri" pitchFamily="34" charset="0"/>
              </a:rPr>
              <a:t>() </a:t>
            </a:r>
            <a:r>
              <a:rPr lang="ko-KR" altLang="en-US" sz="1600" dirty="0" smtClean="0">
                <a:latin typeface="Calibri" pitchFamily="34" charset="0"/>
              </a:rPr>
              <a:t>함수와 같은 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타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err="1" smtClean="0">
                <a:latin typeface="Calibri" pitchFamily="34" charset="0"/>
              </a:rPr>
              <a:t>이머등의</a:t>
            </a:r>
            <a:r>
              <a:rPr lang="ko-KR" altLang="en-US" sz="1600" dirty="0" smtClean="0">
                <a:latin typeface="Calibri" pitchFamily="34" charset="0"/>
              </a:rPr>
              <a:t> 외부 이벤트를  </a:t>
            </a:r>
            <a:r>
              <a:rPr lang="en-US" altLang="ko-KR" sz="1600" dirty="0" smtClean="0">
                <a:latin typeface="Calibri" pitchFamily="34" charset="0"/>
              </a:rPr>
              <a:t> </a:t>
            </a:r>
            <a:r>
              <a:rPr lang="ko-KR" altLang="en-US" sz="1600" dirty="0" smtClean="0">
                <a:latin typeface="Calibri" pitchFamily="34" charset="0"/>
              </a:rPr>
              <a:t>기다리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며 정지된 상태</a:t>
            </a:r>
            <a:r>
              <a:rPr lang="en-US" altLang="ko-KR" sz="1600" dirty="0" smtClean="0">
                <a:latin typeface="Calibri" pitchFamily="34" charset="0"/>
              </a:rPr>
              <a:t>, </a:t>
            </a:r>
            <a:r>
              <a:rPr lang="ko-KR" altLang="en-US" sz="1600" dirty="0" smtClean="0">
                <a:latin typeface="Calibri" pitchFamily="34" charset="0"/>
              </a:rPr>
              <a:t>이때는 우선순위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가 낮은 </a:t>
            </a:r>
            <a:r>
              <a:rPr lang="en-US" altLang="ko-KR" sz="1600" dirty="0" smtClean="0">
                <a:latin typeface="Calibri" pitchFamily="34" charset="0"/>
              </a:rPr>
              <a:t>Task</a:t>
            </a:r>
            <a:r>
              <a:rPr lang="ko-KR" altLang="en-US" sz="1600" dirty="0" smtClean="0">
                <a:latin typeface="Calibri" pitchFamily="34" charset="0"/>
              </a:rPr>
              <a:t>가 활동하거나 활동중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인 </a:t>
            </a:r>
            <a:r>
              <a:rPr lang="en-US" altLang="ko-KR" sz="1600" dirty="0" smtClean="0">
                <a:latin typeface="Calibri" pitchFamily="34" charset="0"/>
              </a:rPr>
              <a:t>Task</a:t>
            </a:r>
            <a:r>
              <a:rPr lang="ko-KR" altLang="en-US" sz="1600" dirty="0" smtClean="0">
                <a:latin typeface="Calibri" pitchFamily="34" charset="0"/>
              </a:rPr>
              <a:t>가 없는 경우에도 </a:t>
            </a:r>
            <a:r>
              <a:rPr lang="en-US" altLang="ko-KR" sz="1600" dirty="0" smtClean="0">
                <a:latin typeface="Calibri" pitchFamily="34" charset="0"/>
              </a:rPr>
              <a:t>	Scheduling	</a:t>
            </a:r>
            <a:r>
              <a:rPr lang="ko-KR" altLang="en-US" sz="1600" dirty="0" smtClean="0">
                <a:latin typeface="Calibri" pitchFamily="34" charset="0"/>
              </a:rPr>
              <a:t>대상에서 제외</a:t>
            </a: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endParaRPr lang="en-US" altLang="ko-KR" sz="1600" dirty="0" smtClean="0">
              <a:latin typeface="Calibri" pitchFamily="34" charset="0"/>
            </a:endParaRPr>
          </a:p>
          <a:p>
            <a:pPr>
              <a:buBlip>
                <a:blip r:embed="rId4"/>
              </a:buBlip>
            </a:pPr>
            <a:r>
              <a:rPr lang="en-US" altLang="ko-KR" sz="1600" dirty="0" smtClean="0">
                <a:latin typeface="Calibri" pitchFamily="34" charset="0"/>
              </a:rPr>
              <a:t>Suspended-State : </a:t>
            </a:r>
            <a:r>
              <a:rPr lang="en-US" altLang="ko-KR" sz="1600" dirty="0" err="1" smtClean="0">
                <a:latin typeface="Calibri" pitchFamily="34" charset="0"/>
              </a:rPr>
              <a:t>vTaskSuspend</a:t>
            </a:r>
            <a:r>
              <a:rPr lang="en-US" altLang="ko-KR" sz="1600" dirty="0" smtClean="0">
                <a:latin typeface="Calibri" pitchFamily="34" charset="0"/>
              </a:rPr>
              <a:t>()</a:t>
            </a:r>
            <a:r>
              <a:rPr lang="ko-KR" altLang="en-US" sz="1600" dirty="0" err="1" smtClean="0">
                <a:latin typeface="Calibri" pitchFamily="34" charset="0"/>
              </a:rPr>
              <a:t>함수등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을 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통해 중지상태에 머물게 되며 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en-US" altLang="ko-KR" sz="1600" dirty="0" err="1" smtClean="0">
                <a:latin typeface="Calibri" pitchFamily="34" charset="0"/>
              </a:rPr>
              <a:t>vTaskResume</a:t>
            </a:r>
            <a:r>
              <a:rPr lang="en-US" altLang="ko-KR" sz="1600" dirty="0" smtClean="0">
                <a:latin typeface="Calibri" pitchFamily="34" charset="0"/>
              </a:rPr>
              <a:t>()</a:t>
            </a:r>
            <a:r>
              <a:rPr lang="ko-KR" altLang="en-US" sz="1600" dirty="0" smtClean="0">
                <a:latin typeface="Calibri" pitchFamily="34" charset="0"/>
              </a:rPr>
              <a:t>의 </a:t>
            </a:r>
            <a:r>
              <a:rPr lang="en-US" altLang="ko-KR" sz="1600" dirty="0" smtClean="0">
                <a:latin typeface="Calibri" pitchFamily="34" charset="0"/>
              </a:rPr>
              <a:t>API</a:t>
            </a:r>
            <a:r>
              <a:rPr lang="ko-KR" altLang="en-US" sz="1600" dirty="0" smtClean="0">
                <a:latin typeface="Calibri" pitchFamily="34" charset="0"/>
              </a:rPr>
              <a:t>가 호출되기</a:t>
            </a:r>
            <a:r>
              <a:rPr lang="en-US" altLang="ko-KR" sz="1600" dirty="0" smtClean="0">
                <a:latin typeface="Calibri" pitchFamily="34" charset="0"/>
              </a:rPr>
              <a:t>	</a:t>
            </a:r>
            <a:r>
              <a:rPr lang="ko-KR" altLang="en-US" sz="1600" dirty="0" smtClean="0">
                <a:latin typeface="Calibri" pitchFamily="34" charset="0"/>
              </a:rPr>
              <a:t>전까지 스케줄링 대상에서 제외</a:t>
            </a:r>
            <a:endParaRPr lang="ko-KR" altLang="en-US" sz="1600" dirty="0">
              <a:latin typeface="Calibri" pitchFamily="34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1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95350"/>
            <a:ext cx="7620000" cy="506730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1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42918"/>
            <a:ext cx="7620000" cy="2314575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50004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2 : Recursive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와 소유권 문제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28670"/>
            <a:ext cx="7620000" cy="5324493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71512"/>
            <a:ext cx="7620000" cy="5514975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2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571480"/>
            <a:ext cx="7629525" cy="4238625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50004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3 : Recursive </a:t>
            </a:r>
            <a:r>
              <a:rPr lang="en-US" altLang="ko-KR" sz="1800" dirty="0" err="1" smtClean="0">
                <a:solidFill>
                  <a:schemeClr val="tx1"/>
                </a:solidFill>
                <a:latin typeface="Calibri" pitchFamily="34" charset="0"/>
              </a:rPr>
              <a:t>Mutex</a:t>
            </a: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3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928670"/>
            <a:ext cx="7810500" cy="5419744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3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642918"/>
            <a:ext cx="7610475" cy="535785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" name="그림 2" descr="Semaphore3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500062"/>
            <a:ext cx="7810500" cy="5857875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50004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r>
              <a:rPr lang="ko-KR" altLang="en-US" sz="1800" dirty="0" smtClean="0">
                <a:solidFill>
                  <a:schemeClr val="tx1"/>
                </a:solidFill>
                <a:latin typeface="Calibri" pitchFamily="34" charset="0"/>
              </a:rPr>
              <a:t>예제 </a:t>
            </a: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4 : Counting Semaphore</a:t>
            </a:r>
          </a:p>
        </p:txBody>
      </p:sp>
      <p:pic>
        <p:nvPicPr>
          <p:cNvPr id="4" name="그림 3" descr="Counting_Semaphore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000108"/>
            <a:ext cx="7629525" cy="500066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unting_Semaphore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742957"/>
            <a:ext cx="7610475" cy="5043497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>
                <a:latin typeface="Calibri" pitchFamily="34" charset="0"/>
              </a:rPr>
              <a:t>Task</a:t>
            </a:r>
            <a:r>
              <a:rPr lang="ko-KR" altLang="en-US" dirty="0" smtClean="0">
                <a:latin typeface="Calibri" pitchFamily="34" charset="0"/>
              </a:rPr>
              <a:t>의 생성과 우선순위</a:t>
            </a:r>
            <a:endParaRPr lang="en-US" altLang="ko-KR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의 생성은 </a:t>
            </a:r>
            <a:r>
              <a:rPr lang="en-US" altLang="ko-KR" sz="2200" dirty="0" err="1" smtClean="0">
                <a:solidFill>
                  <a:schemeClr val="tx1"/>
                </a:solidFill>
                <a:latin typeface="Calibri" pitchFamily="34" charset="0"/>
              </a:rPr>
              <a:t>Task.c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파일에 명시되어있는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xTaskCreate()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함수를 통하여 생성되며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Task 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진입함수에 대한 포인터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, Task name, Stack size, 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생성된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의 매개변수 포인터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우선순위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, Task 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참조를 위한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Handle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값을 매개변수로 받아 생성한다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 lvl="1">
              <a:buBlip>
                <a:blip r:embed="rId2"/>
              </a:buBlip>
            </a:pPr>
            <a:endParaRPr lang="en-US" altLang="ko-KR" sz="22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각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는 우선순위를 가지게 되며 선점형 방식의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Scheduling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에서 우선순위에 따라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Processing Time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을 선점하여 실행되며 같은 우선순위의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Task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들의 경우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RR(Round Robin)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방식을 통해 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Processing Time</a:t>
            </a:r>
            <a:r>
              <a:rPr lang="ko-KR" altLang="en-US" sz="2200" dirty="0" smtClean="0">
                <a:solidFill>
                  <a:schemeClr val="tx1"/>
                </a:solidFill>
                <a:latin typeface="Calibri" pitchFamily="34" charset="0"/>
              </a:rPr>
              <a:t>을 나누게 된다</a:t>
            </a:r>
            <a:r>
              <a:rPr lang="en-US" altLang="ko-KR" sz="22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unting_Semaphore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0" y="714356"/>
            <a:ext cx="7620000" cy="5233998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unting_Semaphore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857232"/>
            <a:ext cx="7629525" cy="5214974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857232"/>
            <a:ext cx="8229600" cy="5143536"/>
          </a:xfrm>
        </p:spPr>
        <p:txBody>
          <a:bodyPr>
            <a:normAutofit/>
          </a:bodyPr>
          <a:lstStyle/>
          <a:p>
            <a:pPr lvl="1">
              <a:buBlip>
                <a:blip r:embed="rId2"/>
              </a:buBlip>
            </a:pPr>
            <a:endParaRPr lang="en-US" altLang="ko-KR" dirty="0" smtClean="0"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 lvl="1"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4" name="그림 3" descr="Counting_Semaphore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28670"/>
            <a:ext cx="7620000" cy="500066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RTOS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Task Stack, Queue, Semaphore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등을 생성할 때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ko-KR" altLang="en-US" sz="2000" dirty="0" err="1" smtClean="0">
                <a:solidFill>
                  <a:schemeClr val="tx1"/>
                </a:solidFill>
                <a:latin typeface="Calibri" pitchFamily="34" charset="0"/>
              </a:rPr>
              <a:t>할당받는다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 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하지만 이때 사용되는 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malloc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(), Free()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Fragmentation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 의한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 낭비가 있거나 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Thread Safe(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동시에 여러 개의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Thread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실행 시 결과의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Correct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보장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 문제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연속적인 메모리 할당이 아닐 수 있으므로 생기는 비결정적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(Non – Determination)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수행속도에 의해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RTOS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에서는 부적합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FreeRTOS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에서는 이를 보장하기 위해서 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malloc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(), Free()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대신에 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pvPortMalloc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(), </a:t>
            </a:r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</a:rPr>
              <a:t>vPortFree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()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Portable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계층에서 정의하여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Thread safe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낭비를 줄여주는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Scheme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인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Heap_1, Heap_2, Heap_3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를 지원하고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 Heap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방식의 선택은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Compile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시 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Make file </a:t>
            </a:r>
            <a:r>
              <a:rPr lang="ko-KR" altLang="en-US" sz="2000" dirty="0" smtClean="0">
                <a:solidFill>
                  <a:schemeClr val="tx1"/>
                </a:solidFill>
                <a:latin typeface="Calibri" pitchFamily="34" charset="0"/>
              </a:rPr>
              <a:t>설정을 통해 선택이 가능하다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None/>
            </a:pP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dirty="0" smtClean="0"/>
              <a:t>Memory Management</a:t>
            </a:r>
            <a:endParaRPr lang="ko-KR" altLang="en-US" dirty="0"/>
          </a:p>
        </p:txBody>
      </p: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7158" y="285728"/>
            <a:ext cx="8229600" cy="5929354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r>
              <a:rPr lang="en-US" altLang="ko-KR" sz="1800" dirty="0" smtClean="0">
                <a:latin typeface="Calibri" pitchFamily="34" charset="0"/>
              </a:rPr>
              <a:t>Heap_1.c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latin typeface="Calibri" pitchFamily="34" charset="0"/>
              </a:rPr>
              <a:t>      </a:t>
            </a:r>
            <a:r>
              <a:rPr lang="en-US" altLang="ko-KR" sz="1800" dirty="0" smtClean="0">
                <a:latin typeface="Calibri" pitchFamily="34" charset="0"/>
              </a:rPr>
              <a:t>  - </a:t>
            </a:r>
            <a:r>
              <a:rPr lang="ko-KR" altLang="en-US" sz="1800" dirty="0" smtClean="0">
                <a:latin typeface="Calibri" pitchFamily="34" charset="0"/>
              </a:rPr>
              <a:t>프로그램 상에서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나 </a:t>
            </a:r>
            <a:r>
              <a:rPr lang="en-US" altLang="ko-KR" sz="1800" dirty="0" smtClean="0">
                <a:latin typeface="Calibri" pitchFamily="34" charset="0"/>
              </a:rPr>
              <a:t>Queue</a:t>
            </a:r>
            <a:r>
              <a:rPr lang="ko-KR" altLang="en-US" sz="1800" dirty="0" smtClean="0">
                <a:latin typeface="Calibri" pitchFamily="34" charset="0"/>
              </a:rPr>
              <a:t>가 </a:t>
            </a:r>
            <a:r>
              <a:rPr lang="en-US" altLang="ko-KR" sz="1800" dirty="0" smtClean="0">
                <a:latin typeface="Calibri" pitchFamily="34" charset="0"/>
              </a:rPr>
              <a:t>Delete</a:t>
            </a:r>
            <a:r>
              <a:rPr lang="ko-KR" altLang="en-US" sz="1800" dirty="0" smtClean="0">
                <a:latin typeface="Calibri" pitchFamily="34" charset="0"/>
              </a:rPr>
              <a:t>되지 않을 경우 사용되며</a:t>
            </a:r>
            <a:r>
              <a:rPr lang="en-US" altLang="ko-KR" sz="1800" dirty="0" smtClean="0">
                <a:latin typeface="Calibri" pitchFamily="34" charset="0"/>
              </a:rPr>
              <a:t>, Memory</a:t>
            </a:r>
            <a:r>
              <a:rPr lang="ko-KR" altLang="en-US" sz="1800" dirty="0" smtClean="0">
                <a:latin typeface="Calibri" pitchFamily="34" charset="0"/>
              </a:rPr>
              <a:t> 할당 시에는 </a:t>
            </a:r>
            <a:r>
              <a:rPr lang="en-US" altLang="ko-KR" sz="1800" dirty="0" err="1" smtClean="0">
                <a:latin typeface="Calibri" pitchFamily="34" charset="0"/>
              </a:rPr>
              <a:t>pvPortMalloc</a:t>
            </a:r>
            <a:r>
              <a:rPr lang="en-US" altLang="ko-KR" sz="1800" dirty="0" smtClean="0">
                <a:latin typeface="Calibri" pitchFamily="34" charset="0"/>
              </a:rPr>
              <a:t>()</a:t>
            </a:r>
            <a:r>
              <a:rPr lang="ko-KR" altLang="en-US" sz="1800" dirty="0" smtClean="0">
                <a:latin typeface="Calibri" pitchFamily="34" charset="0"/>
              </a:rPr>
              <a:t>을 통해 </a:t>
            </a:r>
            <a:r>
              <a:rPr lang="en-US" altLang="ko-KR" sz="1800" dirty="0" smtClean="0">
                <a:latin typeface="Calibri" pitchFamily="34" charset="0"/>
              </a:rPr>
              <a:t>Stack Size</a:t>
            </a:r>
            <a:r>
              <a:rPr lang="ko-KR" altLang="en-US" sz="1800" dirty="0" smtClean="0">
                <a:latin typeface="Calibri" pitchFamily="34" charset="0"/>
              </a:rPr>
              <a:t>에 맞춰 할당하게되며 한번 할당되면 제거를 하지 않는 프로그램에 맞는 </a:t>
            </a:r>
            <a:r>
              <a:rPr lang="en-US" altLang="ko-KR" sz="1800" dirty="0" smtClean="0">
                <a:latin typeface="Calibri" pitchFamily="34" charset="0"/>
              </a:rPr>
              <a:t>Scheme</a:t>
            </a:r>
            <a:r>
              <a:rPr lang="ko-KR" altLang="en-US" sz="1800" dirty="0" smtClean="0">
                <a:latin typeface="Calibri" pitchFamily="34" charset="0"/>
              </a:rPr>
              <a:t>이다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18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None/>
            </a:pPr>
            <a:r>
              <a:rPr lang="en-US" altLang="ko-KR" sz="1800" dirty="0" smtClean="0">
                <a:latin typeface="Calibri" pitchFamily="34" charset="0"/>
              </a:rPr>
              <a:t>   </a:t>
            </a:r>
          </a:p>
          <a:p>
            <a:pPr>
              <a:buNone/>
            </a:pPr>
            <a:r>
              <a:rPr lang="en-US" altLang="ko-KR" sz="1800" dirty="0" smtClean="0">
                <a:latin typeface="Calibri" pitchFamily="34" charset="0"/>
              </a:rPr>
              <a:t>         -  A </a:t>
            </a:r>
            <a:r>
              <a:rPr lang="ko-KR" altLang="en-US" sz="1800" dirty="0" smtClean="0">
                <a:latin typeface="Calibri" pitchFamily="34" charset="0"/>
              </a:rPr>
              <a:t>→ </a:t>
            </a:r>
            <a:r>
              <a:rPr lang="en-US" altLang="ko-KR" sz="1800" dirty="0" smtClean="0">
                <a:latin typeface="Calibri" pitchFamily="34" charset="0"/>
              </a:rPr>
              <a:t>B → C</a:t>
            </a:r>
            <a:r>
              <a:rPr lang="ko-KR" altLang="en-US" sz="1800" dirty="0" smtClean="0">
                <a:latin typeface="Calibri" pitchFamily="34" charset="0"/>
              </a:rPr>
              <a:t>순으로 시간이 경과 할 때마다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가 들어오면 차례로 </a:t>
            </a:r>
            <a:r>
              <a:rPr lang="en-US" altLang="ko-KR" sz="1800" dirty="0" smtClean="0">
                <a:latin typeface="Calibri" pitchFamily="34" charset="0"/>
              </a:rPr>
              <a:t>Task</a:t>
            </a:r>
            <a:r>
              <a:rPr lang="ko-KR" altLang="en-US" sz="1800" dirty="0" smtClean="0">
                <a:latin typeface="Calibri" pitchFamily="34" charset="0"/>
              </a:rPr>
              <a:t>의 </a:t>
            </a:r>
            <a:r>
              <a:rPr lang="en-US" altLang="ko-KR" sz="1800" dirty="0" smtClean="0">
                <a:latin typeface="Calibri" pitchFamily="34" charset="0"/>
              </a:rPr>
              <a:t>Size</a:t>
            </a:r>
            <a:r>
              <a:rPr lang="ko-KR" altLang="en-US" sz="1800" dirty="0" smtClean="0">
                <a:latin typeface="Calibri" pitchFamily="34" charset="0"/>
              </a:rPr>
              <a:t>별로 </a:t>
            </a:r>
            <a:r>
              <a:rPr lang="en-US" altLang="ko-KR" sz="1800" dirty="0" smtClean="0">
                <a:latin typeface="Calibri" pitchFamily="34" charset="0"/>
              </a:rPr>
              <a:t>Heap</a:t>
            </a:r>
            <a:r>
              <a:rPr lang="ko-KR" altLang="en-US" sz="1800" dirty="0" smtClean="0">
                <a:latin typeface="Calibri" pitchFamily="34" charset="0"/>
              </a:rPr>
              <a:t>영역을 할당하게 된다</a:t>
            </a:r>
            <a:r>
              <a:rPr lang="en-US" altLang="ko-KR" sz="1800" dirty="0" smtClean="0">
                <a:latin typeface="Calibri" pitchFamily="34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1084731" y="2071678"/>
            <a:ext cx="6273351" cy="3071834"/>
            <a:chOff x="1084731" y="1714488"/>
            <a:chExt cx="6273351" cy="3071834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600208" y="1714488"/>
              <a:ext cx="5757874" cy="3071834"/>
              <a:chOff x="1600208" y="1714488"/>
              <a:chExt cx="5757874" cy="3071834"/>
            </a:xfrm>
          </p:grpSpPr>
          <p:graphicFrame>
            <p:nvGraphicFramePr>
              <p:cNvPr id="58" name="내용 개체 틀 7"/>
              <p:cNvGraphicFramePr>
                <a:graphicFrameLocks/>
              </p:cNvGraphicFramePr>
              <p:nvPr/>
            </p:nvGraphicFramePr>
            <p:xfrm>
              <a:off x="1600208" y="1714488"/>
              <a:ext cx="5757874" cy="30718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59" name="그룹 8"/>
              <p:cNvGrpSpPr/>
              <p:nvPr/>
            </p:nvGrpSpPr>
            <p:grpSpPr>
              <a:xfrm>
                <a:off x="1824156" y="3929066"/>
                <a:ext cx="1461960" cy="395045"/>
                <a:chOff x="2152781" y="2243566"/>
                <a:chExt cx="1461960" cy="395045"/>
              </a:xfrm>
              <a:solidFill>
                <a:schemeClr val="tx1">
                  <a:lumMod val="50000"/>
                </a:schemeClr>
              </a:solidFill>
            </p:grpSpPr>
            <p:sp>
              <p:nvSpPr>
                <p:cNvPr id="103" name="모서리가 둥근 직사각형 9"/>
                <p:cNvSpPr/>
                <p:nvPr/>
              </p:nvSpPr>
              <p:spPr>
                <a:xfrm>
                  <a:off x="2152781" y="2243566"/>
                  <a:ext cx="1461960" cy="395045"/>
                </a:xfrm>
                <a:prstGeom prst="roundRect">
                  <a:avLst>
                    <a:gd name="adj" fmla="val 10000"/>
                  </a:avLst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4" name="모서리가 둥근 직사각형 4"/>
                <p:cNvSpPr/>
                <p:nvPr/>
              </p:nvSpPr>
              <p:spPr>
                <a:xfrm>
                  <a:off x="2164351" y="2255136"/>
                  <a:ext cx="1438820" cy="371905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Stack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60" name="그룹 11"/>
              <p:cNvGrpSpPr/>
              <p:nvPr/>
            </p:nvGrpSpPr>
            <p:grpSpPr>
              <a:xfrm>
                <a:off x="1824156" y="4357694"/>
                <a:ext cx="1461960" cy="296808"/>
                <a:chOff x="2147956" y="2656773"/>
                <a:chExt cx="1461960" cy="296808"/>
              </a:xfrm>
              <a:solidFill>
                <a:schemeClr val="tx1">
                  <a:lumMod val="50000"/>
                </a:schemeClr>
              </a:solidFill>
            </p:grpSpPr>
            <p:sp>
              <p:nvSpPr>
                <p:cNvPr id="101" name="모서리가 둥근 직사각형 12"/>
                <p:cNvSpPr/>
                <p:nvPr/>
              </p:nvSpPr>
              <p:spPr>
                <a:xfrm>
                  <a:off x="2147956" y="2656773"/>
                  <a:ext cx="1461960" cy="296808"/>
                </a:xfrm>
                <a:prstGeom prst="roundRect">
                  <a:avLst>
                    <a:gd name="adj" fmla="val 10000"/>
                  </a:avLst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2" name="모서리가 둥근 직사각형 4"/>
                <p:cNvSpPr/>
                <p:nvPr/>
              </p:nvSpPr>
              <p:spPr>
                <a:xfrm>
                  <a:off x="2156649" y="2665466"/>
                  <a:ext cx="1444574" cy="279422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TCB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64" name="그룹 14"/>
              <p:cNvGrpSpPr/>
              <p:nvPr/>
            </p:nvGrpSpPr>
            <p:grpSpPr>
              <a:xfrm>
                <a:off x="5715008" y="3940122"/>
                <a:ext cx="1461960" cy="725436"/>
                <a:chOff x="1824156" y="5357826"/>
                <a:chExt cx="1461960" cy="725436"/>
              </a:xfrm>
              <a:solidFill>
                <a:schemeClr val="tx1">
                  <a:lumMod val="50000"/>
                </a:schemeClr>
              </a:solidFill>
            </p:grpSpPr>
            <p:grpSp>
              <p:nvGrpSpPr>
                <p:cNvPr id="77" name="그룹 8"/>
                <p:cNvGrpSpPr/>
                <p:nvPr/>
              </p:nvGrpSpPr>
              <p:grpSpPr>
                <a:xfrm>
                  <a:off x="1824156" y="5357826"/>
                  <a:ext cx="1461960" cy="395045"/>
                  <a:chOff x="2152781" y="2243566"/>
                  <a:chExt cx="1461960" cy="395045"/>
                </a:xfrm>
                <a:grpFill/>
              </p:grpSpPr>
              <p:sp>
                <p:nvSpPr>
                  <p:cNvPr id="81" name="모서리가 둥근 직사각형 80"/>
                  <p:cNvSpPr/>
                  <p:nvPr/>
                </p:nvSpPr>
                <p:spPr>
                  <a:xfrm>
                    <a:off x="2152781" y="2243566"/>
                    <a:ext cx="1461960" cy="395045"/>
                  </a:xfrm>
                  <a:prstGeom prst="roundRect">
                    <a:avLst>
                      <a:gd name="adj" fmla="val 10000"/>
                    </a:avLst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2" name="모서리가 둥근 직사각형 4"/>
                  <p:cNvSpPr/>
                  <p:nvPr/>
                </p:nvSpPr>
                <p:spPr>
                  <a:xfrm>
                    <a:off x="2164351" y="2255136"/>
                    <a:ext cx="1438820" cy="371905"/>
                  </a:xfrm>
                  <a:prstGeom prst="rect">
                    <a:avLst/>
                  </a:prstGeom>
                  <a:grp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Stack</a:t>
                    </a:r>
                    <a:endParaRPr lang="ko-KR" altLang="en-US" sz="1600" kern="1200" dirty="0"/>
                  </a:p>
                </p:txBody>
              </p:sp>
            </p:grpSp>
            <p:grpSp>
              <p:nvGrpSpPr>
                <p:cNvPr id="78" name="그룹 11"/>
                <p:cNvGrpSpPr/>
                <p:nvPr/>
              </p:nvGrpSpPr>
              <p:grpSpPr>
                <a:xfrm>
                  <a:off x="1824156" y="5786454"/>
                  <a:ext cx="1461960" cy="296808"/>
                  <a:chOff x="2147956" y="2656773"/>
                  <a:chExt cx="1461960" cy="296808"/>
                </a:xfrm>
                <a:grpFill/>
              </p:grpSpPr>
              <p:sp>
                <p:nvSpPr>
                  <p:cNvPr id="79" name="모서리가 둥근 직사각형 12"/>
                  <p:cNvSpPr/>
                  <p:nvPr/>
                </p:nvSpPr>
                <p:spPr>
                  <a:xfrm>
                    <a:off x="2147956" y="2656773"/>
                    <a:ext cx="1461960" cy="296808"/>
                  </a:xfrm>
                  <a:prstGeom prst="roundRect">
                    <a:avLst>
                      <a:gd name="adj" fmla="val 10000"/>
                    </a:avLst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0" name="모서리가 둥근 직사각형 4"/>
                  <p:cNvSpPr/>
                  <p:nvPr/>
                </p:nvSpPr>
                <p:spPr>
                  <a:xfrm>
                    <a:off x="2156649" y="2665466"/>
                    <a:ext cx="1444574" cy="279422"/>
                  </a:xfrm>
                  <a:prstGeom prst="rect">
                    <a:avLst/>
                  </a:prstGeom>
                  <a:grp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TCB</a:t>
                    </a:r>
                    <a:endParaRPr lang="ko-KR" altLang="en-US" sz="1600" kern="1200" dirty="0"/>
                  </a:p>
                </p:txBody>
              </p:sp>
            </p:grpSp>
          </p:grpSp>
          <p:grpSp>
            <p:nvGrpSpPr>
              <p:cNvPr id="114" name="그룹 113"/>
              <p:cNvGrpSpPr/>
              <p:nvPr/>
            </p:nvGrpSpPr>
            <p:grpSpPr>
              <a:xfrm>
                <a:off x="5715008" y="2500306"/>
                <a:ext cx="1461960" cy="725436"/>
                <a:chOff x="5715008" y="3214686"/>
                <a:chExt cx="1461960" cy="725436"/>
              </a:xfrm>
            </p:grpSpPr>
            <p:grpSp>
              <p:nvGrpSpPr>
                <p:cNvPr id="65" name="그룹 8"/>
                <p:cNvGrpSpPr/>
                <p:nvPr/>
              </p:nvGrpSpPr>
              <p:grpSpPr>
                <a:xfrm>
                  <a:off x="5715008" y="3214686"/>
                  <a:ext cx="1461960" cy="395045"/>
                  <a:chOff x="2152781" y="2243566"/>
                  <a:chExt cx="1461960" cy="395045"/>
                </a:xfrm>
                <a:solidFill>
                  <a:schemeClr val="tx1">
                    <a:lumMod val="50000"/>
                  </a:schemeClr>
                </a:solidFill>
              </p:grpSpPr>
              <p:sp>
                <p:nvSpPr>
                  <p:cNvPr id="75" name="모서리가 둥근 직사각형 74"/>
                  <p:cNvSpPr/>
                  <p:nvPr/>
                </p:nvSpPr>
                <p:spPr>
                  <a:xfrm>
                    <a:off x="2152781" y="2243566"/>
                    <a:ext cx="1461960" cy="395045"/>
                  </a:xfrm>
                  <a:prstGeom prst="roundRect">
                    <a:avLst>
                      <a:gd name="adj" fmla="val 10000"/>
                    </a:avLst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6" name="모서리가 둥근 직사각형 4"/>
                  <p:cNvSpPr/>
                  <p:nvPr/>
                </p:nvSpPr>
                <p:spPr>
                  <a:xfrm>
                    <a:off x="2164351" y="2255136"/>
                    <a:ext cx="1438820" cy="371905"/>
                  </a:xfrm>
                  <a:prstGeom prst="rect">
                    <a:avLst/>
                  </a:prstGeom>
                  <a:grp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Stack</a:t>
                    </a:r>
                    <a:endParaRPr lang="ko-KR" altLang="en-US" sz="1600" kern="1200" dirty="0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>
                  <a:off x="5715008" y="3643314"/>
                  <a:ext cx="1461960" cy="296808"/>
                  <a:chOff x="2147956" y="2656773"/>
                  <a:chExt cx="1461960" cy="296808"/>
                </a:xfrm>
                <a:solidFill>
                  <a:schemeClr val="tx1">
                    <a:lumMod val="50000"/>
                  </a:schemeClr>
                </a:solidFill>
              </p:grpSpPr>
              <p:sp>
                <p:nvSpPr>
                  <p:cNvPr id="73" name="모서리가 둥근 직사각형 72"/>
                  <p:cNvSpPr/>
                  <p:nvPr/>
                </p:nvSpPr>
                <p:spPr>
                  <a:xfrm>
                    <a:off x="2147956" y="2656773"/>
                    <a:ext cx="1461960" cy="296808"/>
                  </a:xfrm>
                  <a:prstGeom prst="roundRect">
                    <a:avLst>
                      <a:gd name="adj" fmla="val 10000"/>
                    </a:avLst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4" name="모서리가 둥근 직사각형 4"/>
                  <p:cNvSpPr/>
                  <p:nvPr/>
                </p:nvSpPr>
                <p:spPr>
                  <a:xfrm>
                    <a:off x="2156649" y="2663103"/>
                    <a:ext cx="1444574" cy="279422"/>
                  </a:xfrm>
                  <a:prstGeom prst="rect">
                    <a:avLst/>
                  </a:prstGeom>
                  <a:grp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TCB</a:t>
                    </a:r>
                    <a:endParaRPr lang="ko-KR" altLang="en-US" sz="1600" kern="1200" dirty="0"/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3752982" y="3248269"/>
                <a:ext cx="1461960" cy="691853"/>
                <a:chOff x="3752982" y="3248269"/>
                <a:chExt cx="1461960" cy="691853"/>
              </a:xfrm>
            </p:grpSpPr>
            <p:grpSp>
              <p:nvGrpSpPr>
                <p:cNvPr id="107" name="그룹 11"/>
                <p:cNvGrpSpPr/>
                <p:nvPr/>
              </p:nvGrpSpPr>
              <p:grpSpPr>
                <a:xfrm>
                  <a:off x="3752982" y="3643314"/>
                  <a:ext cx="1461960" cy="296808"/>
                  <a:chOff x="2147956" y="2656773"/>
                  <a:chExt cx="1461960" cy="296808"/>
                </a:xfrm>
              </p:grpSpPr>
              <p:sp>
                <p:nvSpPr>
                  <p:cNvPr id="108" name="모서리가 둥근 직사각형 107"/>
                  <p:cNvSpPr/>
                  <p:nvPr/>
                </p:nvSpPr>
                <p:spPr>
                  <a:xfrm>
                    <a:off x="2147956" y="2656773"/>
                    <a:ext cx="1461960" cy="296808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09" name="모서리가 둥근 직사각형 4"/>
                  <p:cNvSpPr/>
                  <p:nvPr/>
                </p:nvSpPr>
                <p:spPr>
                  <a:xfrm>
                    <a:off x="2156649" y="2665466"/>
                    <a:ext cx="1444574" cy="27942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TCB</a:t>
                    </a:r>
                    <a:endParaRPr lang="ko-KR" altLang="en-US" sz="1600" kern="1200" dirty="0"/>
                  </a:p>
                </p:txBody>
              </p:sp>
            </p:grpSp>
            <p:grpSp>
              <p:nvGrpSpPr>
                <p:cNvPr id="110" name="그룹 8"/>
                <p:cNvGrpSpPr/>
                <p:nvPr/>
              </p:nvGrpSpPr>
              <p:grpSpPr>
                <a:xfrm>
                  <a:off x="3752982" y="3248269"/>
                  <a:ext cx="1461960" cy="395045"/>
                  <a:chOff x="2152781" y="2243566"/>
                  <a:chExt cx="1461960" cy="395045"/>
                </a:xfrm>
              </p:grpSpPr>
              <p:sp>
                <p:nvSpPr>
                  <p:cNvPr id="111" name="모서리가 둥근 직사각형 110"/>
                  <p:cNvSpPr/>
                  <p:nvPr/>
                </p:nvSpPr>
                <p:spPr>
                  <a:xfrm>
                    <a:off x="2152781" y="2243566"/>
                    <a:ext cx="1461960" cy="395045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2" name="모서리가 둥근 직사각형 4"/>
                  <p:cNvSpPr/>
                  <p:nvPr/>
                </p:nvSpPr>
                <p:spPr>
                  <a:xfrm>
                    <a:off x="2164351" y="2255136"/>
                    <a:ext cx="1438820" cy="3719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Stack</a:t>
                    </a:r>
                    <a:endParaRPr lang="ko-KR" altLang="en-US" sz="1600" kern="1200" dirty="0"/>
                  </a:p>
                </p:txBody>
              </p:sp>
            </p:grpSp>
          </p:grpSp>
          <p:grpSp>
            <p:nvGrpSpPr>
              <p:cNvPr id="115" name="그룹 114"/>
              <p:cNvGrpSpPr/>
              <p:nvPr/>
            </p:nvGrpSpPr>
            <p:grpSpPr>
              <a:xfrm>
                <a:off x="5715008" y="3237213"/>
                <a:ext cx="1461960" cy="691853"/>
                <a:chOff x="3752982" y="3248269"/>
                <a:chExt cx="1461960" cy="691853"/>
              </a:xfrm>
            </p:grpSpPr>
            <p:grpSp>
              <p:nvGrpSpPr>
                <p:cNvPr id="116" name="그룹 11"/>
                <p:cNvGrpSpPr/>
                <p:nvPr/>
              </p:nvGrpSpPr>
              <p:grpSpPr>
                <a:xfrm>
                  <a:off x="3752982" y="3643314"/>
                  <a:ext cx="1461960" cy="296808"/>
                  <a:chOff x="2147956" y="2656773"/>
                  <a:chExt cx="1461960" cy="296808"/>
                </a:xfrm>
              </p:grpSpPr>
              <p:sp>
                <p:nvSpPr>
                  <p:cNvPr id="120" name="모서리가 둥근 직사각형 119"/>
                  <p:cNvSpPr/>
                  <p:nvPr/>
                </p:nvSpPr>
                <p:spPr>
                  <a:xfrm>
                    <a:off x="2147956" y="2656773"/>
                    <a:ext cx="1461960" cy="296808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21" name="모서리가 둥근 직사각형 4"/>
                  <p:cNvSpPr/>
                  <p:nvPr/>
                </p:nvSpPr>
                <p:spPr>
                  <a:xfrm>
                    <a:off x="2156649" y="2665466"/>
                    <a:ext cx="1444574" cy="27942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TCB</a:t>
                    </a:r>
                    <a:endParaRPr lang="ko-KR" altLang="en-US" sz="1600" kern="1200" dirty="0"/>
                  </a:p>
                </p:txBody>
              </p:sp>
            </p:grpSp>
            <p:grpSp>
              <p:nvGrpSpPr>
                <p:cNvPr id="117" name="그룹 8"/>
                <p:cNvGrpSpPr/>
                <p:nvPr/>
              </p:nvGrpSpPr>
              <p:grpSpPr>
                <a:xfrm>
                  <a:off x="3752982" y="3248269"/>
                  <a:ext cx="1461960" cy="395045"/>
                  <a:chOff x="2152781" y="2243566"/>
                  <a:chExt cx="1461960" cy="395045"/>
                </a:xfrm>
              </p:grpSpPr>
              <p:sp>
                <p:nvSpPr>
                  <p:cNvPr id="118" name="모서리가 둥근 직사각형 117"/>
                  <p:cNvSpPr/>
                  <p:nvPr/>
                </p:nvSpPr>
                <p:spPr>
                  <a:xfrm>
                    <a:off x="2152781" y="2243566"/>
                    <a:ext cx="1461960" cy="395045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9" name="모서리가 둥근 직사각형 4"/>
                  <p:cNvSpPr/>
                  <p:nvPr/>
                </p:nvSpPr>
                <p:spPr>
                  <a:xfrm>
                    <a:off x="2164351" y="2255136"/>
                    <a:ext cx="1438820" cy="37190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0640" tIns="30480" rIns="40640" bIns="30480" numCol="1" spcCol="1270" anchor="ctr" anchorCtr="0">
                    <a:noAutofit/>
                  </a:bodyPr>
                  <a:lstStyle/>
                  <a:p>
                    <a:pPr lvl="0" algn="ctr" defTabSz="7112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ko-KR" sz="1600" kern="1200" dirty="0" smtClean="0"/>
                      <a:t>Stack</a:t>
                    </a:r>
                    <a:endParaRPr lang="ko-KR" altLang="en-US" sz="1600" kern="1200" dirty="0"/>
                  </a:p>
                </p:txBody>
              </p:sp>
            </p:grpSp>
          </p:grpSp>
        </p:grpSp>
        <p:grpSp>
          <p:nvGrpSpPr>
            <p:cNvPr id="122" name="그룹 121"/>
            <p:cNvGrpSpPr/>
            <p:nvPr/>
          </p:nvGrpSpPr>
          <p:grpSpPr>
            <a:xfrm>
              <a:off x="1084731" y="1785926"/>
              <a:ext cx="415498" cy="2928958"/>
              <a:chOff x="1084731" y="2000240"/>
              <a:chExt cx="415498" cy="4071966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084731" y="2000240"/>
                <a:ext cx="415498" cy="407196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sz="1500" dirty="0" smtClean="0"/>
                  <a:t>configTOTAL_HEAP_SIZE</a:t>
                </a:r>
                <a:endParaRPr lang="ko-KR" altLang="en-US" sz="1500" dirty="0"/>
              </a:p>
            </p:txBody>
          </p:sp>
          <p:sp>
            <p:nvSpPr>
              <p:cNvPr id="124" name="1/2 액자 123"/>
              <p:cNvSpPr/>
              <p:nvPr/>
            </p:nvSpPr>
            <p:spPr>
              <a:xfrm>
                <a:off x="1142976" y="2000240"/>
                <a:ext cx="214314" cy="428628"/>
              </a:xfrm>
              <a:prstGeom prst="half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1/2 액자 124"/>
              <p:cNvSpPr/>
              <p:nvPr/>
            </p:nvSpPr>
            <p:spPr>
              <a:xfrm rot="16200000">
                <a:off x="1035090" y="5750006"/>
                <a:ext cx="428400" cy="216000"/>
              </a:xfrm>
              <a:prstGeom prst="half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500074"/>
            <a:ext cx="8229600" cy="45720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sz="1800" dirty="0" smtClean="0">
                <a:solidFill>
                  <a:schemeClr val="tx1"/>
                </a:solidFill>
                <a:latin typeface="Calibri" pitchFamily="34" charset="0"/>
              </a:rPr>
              <a:t>Heap_2.c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smtClean="0">
                <a:solidFill>
                  <a:schemeClr val="tx1"/>
                </a:solidFill>
                <a:latin typeface="Calibri" pitchFamily="34" charset="0"/>
              </a:rPr>
              <a:t>      </a:t>
            </a:r>
            <a:r>
              <a:rPr lang="en-US" altLang="ko-KR" sz="1800" smtClean="0">
                <a:solidFill>
                  <a:schemeClr val="tx1"/>
                </a:solidFill>
                <a:latin typeface="Calibri" pitchFamily="34" charset="0"/>
              </a:rPr>
              <a:t>  -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5 bytes, 25 bytes, 100 bytes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단위로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Block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을 구축하여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 영역 할당시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pvPortMalloc()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을 통하여 요구된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 영역의 크기와 비교 가장 요구조건을 만족시키면서 낭비가 없는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Block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을 선택하여 설정하게 된다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해당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영역과 남은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Memory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Calibri" pitchFamily="34" charset="0"/>
              </a:rPr>
              <a:t>Block</a:t>
            </a:r>
            <a:r>
              <a:rPr lang="ko-KR" altLang="en-US" sz="1600" dirty="0" smtClean="0">
                <a:solidFill>
                  <a:schemeClr val="tx1"/>
                </a:solidFill>
                <a:latin typeface="Calibri" pitchFamily="34" charset="0"/>
              </a:rPr>
              <a:t>들은 </a:t>
            </a:r>
            <a:r>
              <a:rPr lang="en-US" altLang="ko-KR" sz="1600" dirty="0" smtClean="0">
                <a:latin typeface="Calibri" pitchFamily="34" charset="0"/>
              </a:rPr>
              <a:t>list</a:t>
            </a:r>
            <a:r>
              <a:rPr lang="ko-KR" altLang="en-US" sz="1600" dirty="0" smtClean="0">
                <a:latin typeface="Calibri" pitchFamily="34" charset="0"/>
              </a:rPr>
              <a:t>를 통하여 관리되고 사용되고 있는 </a:t>
            </a:r>
            <a:r>
              <a:rPr lang="en-US" altLang="ko-KR" sz="1600" dirty="0" smtClean="0">
                <a:latin typeface="Calibri" pitchFamily="34" charset="0"/>
              </a:rPr>
              <a:t>Memory</a:t>
            </a:r>
            <a:r>
              <a:rPr lang="ko-KR" altLang="en-US" sz="1600" dirty="0" smtClean="0">
                <a:latin typeface="Calibri" pitchFamily="34" charset="0"/>
              </a:rPr>
              <a:t> 영역을 제거할 경우에는 </a:t>
            </a:r>
            <a:r>
              <a:rPr lang="en-US" altLang="ko-KR" sz="1600" dirty="0" smtClean="0">
                <a:latin typeface="Calibri" pitchFamily="34" charset="0"/>
              </a:rPr>
              <a:t>vPortFree()</a:t>
            </a:r>
            <a:r>
              <a:rPr lang="ko-KR" altLang="en-US" sz="1600" dirty="0" smtClean="0">
                <a:latin typeface="Calibri" pitchFamily="34" charset="0"/>
              </a:rPr>
              <a:t>를 통하여 제거한 후 해당 블록을 빈상태로 </a:t>
            </a:r>
            <a:r>
              <a:rPr lang="en-US" altLang="ko-KR" sz="1600" dirty="0" smtClean="0">
                <a:latin typeface="Calibri" pitchFamily="34" charset="0"/>
              </a:rPr>
              <a:t>list</a:t>
            </a:r>
            <a:r>
              <a:rPr lang="ko-KR" altLang="en-US" sz="1600" dirty="0" smtClean="0">
                <a:latin typeface="Calibri" pitchFamily="34" charset="0"/>
              </a:rPr>
              <a:t>에서 관리하게 된다</a:t>
            </a:r>
            <a:r>
              <a:rPr lang="en-US" altLang="ko-KR" sz="1600" dirty="0" smtClean="0">
                <a:latin typeface="Calibri" pitchFamily="34" charset="0"/>
              </a:rPr>
              <a:t>. </a:t>
            </a:r>
            <a:r>
              <a:rPr lang="ko-KR" altLang="en-US" sz="1600" dirty="0" smtClean="0">
                <a:latin typeface="Calibri" pitchFamily="34" charset="0"/>
              </a:rPr>
              <a:t>또한 할당 후 </a:t>
            </a:r>
            <a:r>
              <a:rPr lang="en-US" altLang="ko-KR" sz="1600" dirty="0" smtClean="0">
                <a:latin typeface="Calibri" pitchFamily="34" charset="0"/>
              </a:rPr>
              <a:t>Block</a:t>
            </a:r>
            <a:r>
              <a:rPr lang="ko-KR" altLang="en-US" sz="1600" dirty="0" smtClean="0">
                <a:latin typeface="Calibri" pitchFamily="34" charset="0"/>
              </a:rPr>
              <a:t>내에 남은 </a:t>
            </a:r>
            <a:r>
              <a:rPr lang="en-US" altLang="ko-KR" sz="1600" dirty="0" smtClean="0">
                <a:latin typeface="Calibri" pitchFamily="34" charset="0"/>
              </a:rPr>
              <a:t>Memory</a:t>
            </a:r>
            <a:r>
              <a:rPr lang="ko-KR" altLang="en-US" sz="1600" dirty="0" smtClean="0">
                <a:latin typeface="Calibri" pitchFamily="34" charset="0"/>
              </a:rPr>
              <a:t>들은 다시 단위로 쪼개어 </a:t>
            </a:r>
            <a:r>
              <a:rPr lang="en-US" altLang="ko-KR" sz="1600" dirty="0" smtClean="0">
                <a:latin typeface="Calibri" pitchFamily="34" charset="0"/>
              </a:rPr>
              <a:t>Block</a:t>
            </a:r>
            <a:r>
              <a:rPr lang="ko-KR" altLang="en-US" sz="1600" dirty="0" smtClean="0">
                <a:latin typeface="Calibri" pitchFamily="34" charset="0"/>
              </a:rPr>
              <a:t>화 함으로써 </a:t>
            </a:r>
            <a:r>
              <a:rPr lang="en-US" altLang="ko-KR" sz="1600" dirty="0" smtClean="0">
                <a:latin typeface="Calibri" pitchFamily="34" charset="0"/>
              </a:rPr>
              <a:t>Fragmentation</a:t>
            </a:r>
            <a:r>
              <a:rPr lang="ko-KR" altLang="en-US" sz="1600" dirty="0" smtClean="0">
                <a:latin typeface="Calibri" pitchFamily="34" charset="0"/>
              </a:rPr>
              <a:t>을 줄이게 한다</a:t>
            </a:r>
            <a:r>
              <a:rPr lang="en-US" altLang="ko-KR" sz="1600" dirty="0" smtClean="0">
                <a:latin typeface="Calibri" pitchFamily="34" charset="0"/>
              </a:rPr>
              <a:t>.</a:t>
            </a:r>
            <a:endParaRPr lang="en-US" altLang="ko-KR" sz="16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084731" y="3143248"/>
            <a:ext cx="6273351" cy="3071834"/>
            <a:chOff x="1084731" y="3143248"/>
            <a:chExt cx="6273351" cy="3071834"/>
          </a:xfrm>
        </p:grpSpPr>
        <p:graphicFrame>
          <p:nvGraphicFramePr>
            <p:cNvPr id="8" name="내용 개체 틀 7"/>
            <p:cNvGraphicFramePr>
              <a:graphicFrameLocks/>
            </p:cNvGraphicFramePr>
            <p:nvPr/>
          </p:nvGraphicFramePr>
          <p:xfrm>
            <a:off x="1600208" y="3143248"/>
            <a:ext cx="5757874" cy="30718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9" name="그룹 8"/>
            <p:cNvGrpSpPr/>
            <p:nvPr/>
          </p:nvGrpSpPr>
          <p:grpSpPr>
            <a:xfrm>
              <a:off x="1824156" y="5357826"/>
              <a:ext cx="1461960" cy="395045"/>
              <a:chOff x="2152781" y="2243566"/>
              <a:chExt cx="1461960" cy="395045"/>
            </a:xfrm>
            <a:solidFill>
              <a:schemeClr val="tx1">
                <a:lumMod val="50000"/>
              </a:schemeClr>
            </a:solidFill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2152781" y="2243566"/>
                <a:ext cx="1461960" cy="395045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모서리가 둥근 직사각형 4"/>
              <p:cNvSpPr/>
              <p:nvPr/>
            </p:nvSpPr>
            <p:spPr>
              <a:xfrm>
                <a:off x="2164351" y="2255136"/>
                <a:ext cx="1438820" cy="37190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Stack</a:t>
                </a:r>
                <a:endParaRPr lang="ko-KR" altLang="en-US" sz="1600" kern="12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824156" y="5786454"/>
              <a:ext cx="1461960" cy="296808"/>
              <a:chOff x="2147956" y="2656773"/>
              <a:chExt cx="1461960" cy="296808"/>
            </a:xfrm>
            <a:solidFill>
              <a:schemeClr val="tx1">
                <a:lumMod val="50000"/>
              </a:schemeClr>
            </a:solidFill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2147956" y="2656773"/>
                <a:ext cx="1461960" cy="2968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모서리가 둥근 직사각형 4"/>
              <p:cNvSpPr/>
              <p:nvPr/>
            </p:nvSpPr>
            <p:spPr>
              <a:xfrm>
                <a:off x="2156649" y="2665466"/>
                <a:ext cx="1444574" cy="27942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TCB</a:t>
                </a:r>
                <a:endParaRPr lang="ko-KR" altLang="en-US" sz="1600" kern="1200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824156" y="4632390"/>
              <a:ext cx="1461960" cy="725436"/>
              <a:chOff x="1824156" y="5357826"/>
              <a:chExt cx="1461960" cy="725436"/>
            </a:xfrm>
          </p:grpSpPr>
          <p:grpSp>
            <p:nvGrpSpPr>
              <p:cNvPr id="17" name="그룹 8"/>
              <p:cNvGrpSpPr/>
              <p:nvPr/>
            </p:nvGrpSpPr>
            <p:grpSpPr>
              <a:xfrm>
                <a:off x="1824156" y="5357826"/>
                <a:ext cx="1461960" cy="395045"/>
                <a:chOff x="2152781" y="2243566"/>
                <a:chExt cx="1461960" cy="395045"/>
              </a:xfrm>
            </p:grpSpPr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2152781" y="2243566"/>
                  <a:ext cx="1461960" cy="395045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모서리가 둥근 직사각형 4"/>
                <p:cNvSpPr/>
                <p:nvPr/>
              </p:nvSpPr>
              <p:spPr>
                <a:xfrm>
                  <a:off x="2164351" y="2255136"/>
                  <a:ext cx="1438820" cy="3719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Stack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18" name="그룹 11"/>
              <p:cNvGrpSpPr/>
              <p:nvPr/>
            </p:nvGrpSpPr>
            <p:grpSpPr>
              <a:xfrm>
                <a:off x="1824156" y="5786454"/>
                <a:ext cx="1461960" cy="296808"/>
                <a:chOff x="2147956" y="2656773"/>
                <a:chExt cx="1461960" cy="296808"/>
              </a:xfrm>
            </p:grpSpPr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2147956" y="2656773"/>
                  <a:ext cx="1461960" cy="29680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" name="모서리가 둥근 직사각형 4"/>
                <p:cNvSpPr/>
                <p:nvPr/>
              </p:nvSpPr>
              <p:spPr>
                <a:xfrm>
                  <a:off x="2156649" y="2665466"/>
                  <a:ext cx="1444574" cy="2794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TCB</a:t>
                  </a:r>
                  <a:endParaRPr lang="ko-KR" altLang="en-US" sz="1600" kern="1200" dirty="0"/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1824156" y="3918010"/>
              <a:ext cx="1461960" cy="725436"/>
              <a:chOff x="1824156" y="5357826"/>
              <a:chExt cx="1461960" cy="725436"/>
            </a:xfrm>
          </p:grpSpPr>
          <p:grpSp>
            <p:nvGrpSpPr>
              <p:cNvPr id="24" name="그룹 8"/>
              <p:cNvGrpSpPr/>
              <p:nvPr/>
            </p:nvGrpSpPr>
            <p:grpSpPr>
              <a:xfrm>
                <a:off x="1824156" y="5357826"/>
                <a:ext cx="1461960" cy="395045"/>
                <a:chOff x="2152781" y="2243566"/>
                <a:chExt cx="1461960" cy="395045"/>
              </a:xfrm>
            </p:grpSpPr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2152781" y="2243566"/>
                  <a:ext cx="1461960" cy="395045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모서리가 둥근 직사각형 4"/>
                <p:cNvSpPr/>
                <p:nvPr/>
              </p:nvSpPr>
              <p:spPr>
                <a:xfrm>
                  <a:off x="2164351" y="2255136"/>
                  <a:ext cx="1438820" cy="3719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Stack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25" name="그룹 11"/>
              <p:cNvGrpSpPr/>
              <p:nvPr/>
            </p:nvGrpSpPr>
            <p:grpSpPr>
              <a:xfrm>
                <a:off x="1824156" y="5786454"/>
                <a:ext cx="1461960" cy="296808"/>
                <a:chOff x="2147956" y="2656773"/>
                <a:chExt cx="1461960" cy="296808"/>
              </a:xfrm>
            </p:grpSpPr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2147956" y="2656773"/>
                  <a:ext cx="1461960" cy="29680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7" name="모서리가 둥근 직사각형 4"/>
                <p:cNvSpPr/>
                <p:nvPr/>
              </p:nvSpPr>
              <p:spPr>
                <a:xfrm>
                  <a:off x="2156649" y="2665466"/>
                  <a:ext cx="1444574" cy="2794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TCB</a:t>
                  </a:r>
                  <a:endParaRPr lang="ko-KR" altLang="en-US" sz="1600" kern="1200" dirty="0"/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>
              <a:off x="3752982" y="3918010"/>
              <a:ext cx="1461960" cy="725436"/>
              <a:chOff x="1824156" y="5357826"/>
              <a:chExt cx="1461960" cy="725436"/>
            </a:xfrm>
          </p:grpSpPr>
          <p:grpSp>
            <p:nvGrpSpPr>
              <p:cNvPr id="38" name="그룹 8"/>
              <p:cNvGrpSpPr/>
              <p:nvPr/>
            </p:nvGrpSpPr>
            <p:grpSpPr>
              <a:xfrm>
                <a:off x="1824156" y="5357826"/>
                <a:ext cx="1461960" cy="395045"/>
                <a:chOff x="2152781" y="2243566"/>
                <a:chExt cx="1461960" cy="395045"/>
              </a:xfrm>
            </p:grpSpPr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2152781" y="2243566"/>
                  <a:ext cx="1461960" cy="395045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모서리가 둥근 직사각형 4"/>
                <p:cNvSpPr/>
                <p:nvPr/>
              </p:nvSpPr>
              <p:spPr>
                <a:xfrm>
                  <a:off x="2164351" y="2255136"/>
                  <a:ext cx="1438820" cy="37190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Stack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39" name="그룹 11"/>
              <p:cNvGrpSpPr/>
              <p:nvPr/>
            </p:nvGrpSpPr>
            <p:grpSpPr>
              <a:xfrm>
                <a:off x="1824156" y="5786454"/>
                <a:ext cx="1461960" cy="296808"/>
                <a:chOff x="2147956" y="2656773"/>
                <a:chExt cx="1461960" cy="296808"/>
              </a:xfrm>
            </p:grpSpPr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2147956" y="2656773"/>
                  <a:ext cx="1461960" cy="296808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모서리가 둥근 직사각형 4"/>
                <p:cNvSpPr/>
                <p:nvPr/>
              </p:nvSpPr>
              <p:spPr>
                <a:xfrm>
                  <a:off x="2156649" y="2665466"/>
                  <a:ext cx="1444574" cy="2794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TCB</a:t>
                  </a:r>
                  <a:endParaRPr lang="ko-KR" altLang="en-US" sz="1600" kern="1200" dirty="0"/>
                </a:p>
              </p:txBody>
            </p:sp>
          </p:grpSp>
        </p:grpSp>
        <p:grpSp>
          <p:nvGrpSpPr>
            <p:cNvPr id="46" name="그룹 14"/>
            <p:cNvGrpSpPr/>
            <p:nvPr/>
          </p:nvGrpSpPr>
          <p:grpSpPr>
            <a:xfrm>
              <a:off x="5715008" y="5368882"/>
              <a:ext cx="1461960" cy="725436"/>
              <a:chOff x="1824156" y="5357826"/>
              <a:chExt cx="1461960" cy="725436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61" name="그룹 8"/>
              <p:cNvGrpSpPr/>
              <p:nvPr/>
            </p:nvGrpSpPr>
            <p:grpSpPr>
              <a:xfrm>
                <a:off x="1824156" y="5357826"/>
                <a:ext cx="1461960" cy="395045"/>
                <a:chOff x="2152781" y="2243566"/>
                <a:chExt cx="1461960" cy="395045"/>
              </a:xfrm>
              <a:grpFill/>
            </p:grpSpPr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2152781" y="2243566"/>
                  <a:ext cx="1461960" cy="395045"/>
                </a:xfrm>
                <a:prstGeom prst="roundRect">
                  <a:avLst>
                    <a:gd name="adj" fmla="val 10000"/>
                  </a:avLst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6" name="모서리가 둥근 직사각형 4"/>
                <p:cNvSpPr/>
                <p:nvPr/>
              </p:nvSpPr>
              <p:spPr>
                <a:xfrm>
                  <a:off x="2164351" y="2255136"/>
                  <a:ext cx="1438820" cy="371905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Stack</a:t>
                  </a:r>
                  <a:endParaRPr lang="ko-KR" altLang="en-US" sz="1600" kern="1200" dirty="0"/>
                </a:p>
              </p:txBody>
            </p:sp>
          </p:grpSp>
          <p:grpSp>
            <p:nvGrpSpPr>
              <p:cNvPr id="62" name="그룹 11"/>
              <p:cNvGrpSpPr/>
              <p:nvPr/>
            </p:nvGrpSpPr>
            <p:grpSpPr>
              <a:xfrm>
                <a:off x="1824156" y="5786454"/>
                <a:ext cx="1461960" cy="296808"/>
                <a:chOff x="2147956" y="2656773"/>
                <a:chExt cx="1461960" cy="296808"/>
              </a:xfrm>
              <a:grpFill/>
            </p:grpSpPr>
            <p:sp>
              <p:nvSpPr>
                <p:cNvPr id="63" name="모서리가 둥근 직사각형 12"/>
                <p:cNvSpPr/>
                <p:nvPr/>
              </p:nvSpPr>
              <p:spPr>
                <a:xfrm>
                  <a:off x="2147956" y="2656773"/>
                  <a:ext cx="1461960" cy="296808"/>
                </a:xfrm>
                <a:prstGeom prst="roundRect">
                  <a:avLst>
                    <a:gd name="adj" fmla="val 10000"/>
                  </a:avLst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4" name="모서리가 둥근 직사각형 4"/>
                <p:cNvSpPr/>
                <p:nvPr/>
              </p:nvSpPr>
              <p:spPr>
                <a:xfrm>
                  <a:off x="2156649" y="2665466"/>
                  <a:ext cx="1444574" cy="279422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0640" tIns="30480" rIns="40640" bIns="30480" numCol="1" spcCol="1270" anchor="ctr" anchorCtr="0">
                  <a:noAutofit/>
                </a:bodyPr>
                <a:lstStyle/>
                <a:p>
                  <a:pPr lvl="0" algn="ctr" defTabSz="7112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600" kern="1200" dirty="0" smtClean="0"/>
                    <a:t>TCB</a:t>
                  </a:r>
                  <a:endParaRPr lang="ko-KR" altLang="en-US" sz="1600" kern="1200" dirty="0"/>
                </a:p>
              </p:txBody>
            </p:sp>
          </p:grpSp>
        </p:grpSp>
        <p:grpSp>
          <p:nvGrpSpPr>
            <p:cNvPr id="55" name="그룹 8"/>
            <p:cNvGrpSpPr/>
            <p:nvPr/>
          </p:nvGrpSpPr>
          <p:grpSpPr>
            <a:xfrm>
              <a:off x="5715008" y="4643446"/>
              <a:ext cx="1461960" cy="395045"/>
              <a:chOff x="2152781" y="2243566"/>
              <a:chExt cx="1461960" cy="395045"/>
            </a:xfrm>
            <a:solidFill>
              <a:schemeClr val="tx1">
                <a:lumMod val="50000"/>
              </a:schemeClr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2152781" y="2243566"/>
                <a:ext cx="1461960" cy="395045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모서리가 둥근 직사각형 4"/>
              <p:cNvSpPr/>
              <p:nvPr/>
            </p:nvSpPr>
            <p:spPr>
              <a:xfrm>
                <a:off x="2164351" y="2255136"/>
                <a:ext cx="1438820" cy="37190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Stack</a:t>
                </a:r>
                <a:endParaRPr lang="ko-KR" altLang="en-US" sz="1600" kern="1200" dirty="0"/>
              </a:p>
            </p:txBody>
          </p:sp>
        </p:grpSp>
        <p:grpSp>
          <p:nvGrpSpPr>
            <p:cNvPr id="56" name="그룹 11"/>
            <p:cNvGrpSpPr/>
            <p:nvPr/>
          </p:nvGrpSpPr>
          <p:grpSpPr>
            <a:xfrm>
              <a:off x="5715008" y="5072074"/>
              <a:ext cx="1461960" cy="296808"/>
              <a:chOff x="2147956" y="2656773"/>
              <a:chExt cx="1461960" cy="296808"/>
            </a:xfrm>
            <a:solidFill>
              <a:schemeClr val="tx1">
                <a:lumMod val="50000"/>
              </a:schemeClr>
            </a:solidFill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2147956" y="2656773"/>
                <a:ext cx="1461960" cy="2968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모서리가 둥근 직사각형 4"/>
              <p:cNvSpPr/>
              <p:nvPr/>
            </p:nvSpPr>
            <p:spPr>
              <a:xfrm>
                <a:off x="2156649" y="2665466"/>
                <a:ext cx="1444574" cy="27942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TCB</a:t>
                </a:r>
                <a:endParaRPr lang="ko-KR" altLang="en-US" sz="1600" kern="1200" dirty="0"/>
              </a:p>
            </p:txBody>
          </p:sp>
        </p:grpSp>
        <p:grpSp>
          <p:nvGrpSpPr>
            <p:cNvPr id="49" name="그룹 8"/>
            <p:cNvGrpSpPr/>
            <p:nvPr/>
          </p:nvGrpSpPr>
          <p:grpSpPr>
            <a:xfrm>
              <a:off x="5715008" y="3929066"/>
              <a:ext cx="1461960" cy="395045"/>
              <a:chOff x="2152781" y="2243566"/>
              <a:chExt cx="1461960" cy="395045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2152781" y="2243566"/>
                <a:ext cx="1461960" cy="39504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모서리가 둥근 직사각형 4"/>
              <p:cNvSpPr/>
              <p:nvPr/>
            </p:nvSpPr>
            <p:spPr>
              <a:xfrm>
                <a:off x="2164351" y="2255136"/>
                <a:ext cx="1438820" cy="3719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Stack</a:t>
                </a:r>
                <a:endParaRPr lang="ko-KR" altLang="en-US" sz="1600" kern="1200" dirty="0"/>
              </a:p>
            </p:txBody>
          </p:sp>
        </p:grpSp>
        <p:grpSp>
          <p:nvGrpSpPr>
            <p:cNvPr id="50" name="그룹 11"/>
            <p:cNvGrpSpPr/>
            <p:nvPr/>
          </p:nvGrpSpPr>
          <p:grpSpPr>
            <a:xfrm>
              <a:off x="5715008" y="4357694"/>
              <a:ext cx="1461960" cy="296808"/>
              <a:chOff x="2147956" y="2656773"/>
              <a:chExt cx="1461960" cy="296808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147956" y="2656773"/>
                <a:ext cx="1461960" cy="2968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모서리가 둥근 직사각형 4"/>
              <p:cNvSpPr/>
              <p:nvPr/>
            </p:nvSpPr>
            <p:spPr>
              <a:xfrm>
                <a:off x="2156649" y="2665466"/>
                <a:ext cx="1444574" cy="2794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TCB</a:t>
                </a:r>
                <a:endParaRPr lang="ko-KR" altLang="en-US" sz="1600" kern="12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084731" y="3286124"/>
              <a:ext cx="415498" cy="2928958"/>
              <a:chOff x="1084731" y="2000240"/>
              <a:chExt cx="415498" cy="4071966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084731" y="2000240"/>
                <a:ext cx="415498" cy="407196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sz="1500" dirty="0" smtClean="0"/>
                  <a:t>configTOTAL_HEAP_SIZE</a:t>
                </a:r>
                <a:endParaRPr lang="ko-KR" altLang="en-US" sz="1500" dirty="0"/>
              </a:p>
            </p:txBody>
          </p:sp>
          <p:sp>
            <p:nvSpPr>
              <p:cNvPr id="69" name="1/2 액자 68"/>
              <p:cNvSpPr/>
              <p:nvPr/>
            </p:nvSpPr>
            <p:spPr>
              <a:xfrm>
                <a:off x="1142976" y="2000240"/>
                <a:ext cx="214314" cy="428628"/>
              </a:xfrm>
              <a:prstGeom prst="half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1/2 액자 69"/>
              <p:cNvSpPr/>
              <p:nvPr/>
            </p:nvSpPr>
            <p:spPr>
              <a:xfrm rot="16200000">
                <a:off x="1035090" y="5750006"/>
                <a:ext cx="428400" cy="216000"/>
              </a:xfrm>
              <a:prstGeom prst="half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3752982" y="4714884"/>
              <a:ext cx="1461960" cy="642942"/>
              <a:chOff x="2152781" y="2243566"/>
              <a:chExt cx="1461960" cy="395045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2152781" y="2243566"/>
                <a:ext cx="1461960" cy="395045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3" name="모서리가 둥근 직사각형 4"/>
              <p:cNvSpPr/>
              <p:nvPr/>
            </p:nvSpPr>
            <p:spPr>
              <a:xfrm>
                <a:off x="2164351" y="2255136"/>
                <a:ext cx="1438820" cy="37190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0640" tIns="30480" rIns="40640" bIns="3048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dirty="0" smtClean="0"/>
                  <a:t>Empty</a:t>
                </a:r>
              </a:p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smtClean="0"/>
                  <a:t>Block</a:t>
                </a:r>
                <a:endParaRPr lang="ko-KR" altLang="en-US" sz="1600" kern="1200" dirty="0"/>
              </a:p>
            </p:txBody>
          </p:sp>
        </p:grpSp>
      </p:grp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500074"/>
            <a:ext cx="8229600" cy="57864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lang="en-US" altLang="ko-KR" sz="1800" dirty="0" smtClean="0">
                <a:latin typeface="Calibri" pitchFamily="34" charset="0"/>
              </a:rPr>
              <a:t>Heap_3.c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latin typeface="Calibri" pitchFamily="34" charset="0"/>
              </a:rPr>
              <a:t>      - </a:t>
            </a:r>
            <a:r>
              <a:rPr lang="ko-KR" altLang="en-US" sz="1800" dirty="0" smtClean="0">
                <a:latin typeface="Calibri" pitchFamily="34" charset="0"/>
              </a:rPr>
              <a:t>특별한 </a:t>
            </a:r>
            <a:r>
              <a:rPr lang="en-US" altLang="ko-KR" sz="1800" dirty="0" smtClean="0">
                <a:latin typeface="Calibri" pitchFamily="34" charset="0"/>
              </a:rPr>
              <a:t>Scheme</a:t>
            </a:r>
            <a:r>
              <a:rPr lang="ko-KR" altLang="en-US" sz="1800" dirty="0" smtClean="0">
                <a:latin typeface="Calibri" pitchFamily="34" charset="0"/>
              </a:rPr>
              <a:t>없이 </a:t>
            </a:r>
            <a:r>
              <a:rPr lang="en-US" altLang="ko-KR" sz="1800" dirty="0" smtClean="0">
                <a:latin typeface="Calibri" pitchFamily="34" charset="0"/>
              </a:rPr>
              <a:t>Memory</a:t>
            </a:r>
            <a:r>
              <a:rPr lang="ko-KR" altLang="en-US" sz="1800" dirty="0" smtClean="0">
                <a:latin typeface="Calibri" pitchFamily="34" charset="0"/>
              </a:rPr>
              <a:t> 할당과 제거를 </a:t>
            </a:r>
            <a:r>
              <a:rPr lang="en-US" altLang="ko-KR" sz="1800" dirty="0" err="1" smtClean="0">
                <a:latin typeface="Calibri" pitchFamily="34" charset="0"/>
              </a:rPr>
              <a:t>Malloc</a:t>
            </a:r>
            <a:r>
              <a:rPr lang="en-US" altLang="ko-KR" sz="1800" dirty="0" smtClean="0">
                <a:latin typeface="Calibri" pitchFamily="34" charset="0"/>
              </a:rPr>
              <a:t>(), Free()</a:t>
            </a:r>
            <a:r>
              <a:rPr lang="ko-KR" altLang="en-US" sz="1800" dirty="0" smtClean="0">
                <a:latin typeface="Calibri" pitchFamily="34" charset="0"/>
              </a:rPr>
              <a:t>로 사용하는 방식</a:t>
            </a:r>
            <a:endParaRPr lang="en-US" altLang="ko-KR" sz="1800" dirty="0" smtClean="0">
              <a:latin typeface="Calibri" pitchFamily="34" charset="0"/>
            </a:endParaRPr>
          </a:p>
          <a:p>
            <a:pPr>
              <a:lnSpc>
                <a:spcPct val="120000"/>
              </a:lnSpc>
              <a:buNone/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500" dirty="0" smtClean="0">
                <a:latin typeface="Calibri" pitchFamily="34" charset="0"/>
              </a:rPr>
              <a:t> </a:t>
            </a:r>
            <a:r>
              <a:rPr lang="en-US" altLang="ko-KR" sz="19600" dirty="0" smtClean="0">
                <a:latin typeface="Calibri" pitchFamily="34" charset="0"/>
              </a:rPr>
              <a:t>Q  &amp;  A</a:t>
            </a:r>
          </a:p>
          <a:p>
            <a:pPr>
              <a:lnSpc>
                <a:spcPct val="120000"/>
              </a:lnSpc>
              <a:buNone/>
            </a:pPr>
            <a:endParaRPr lang="en-US" altLang="ko-KR" sz="18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ko-KR" altLang="en-US" sz="18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72000"/>
          </a:xfrm>
          <a:ln>
            <a:noFill/>
          </a:ln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ko-KR" sz="2000" dirty="0" smtClean="0">
                <a:latin typeface="Calibri" pitchFamily="34" charset="0"/>
              </a:rPr>
              <a:t>Scheduling</a:t>
            </a: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&lt; </a:t>
            </a:r>
            <a:r>
              <a:rPr lang="en-US" altLang="ko-KR" sz="2000" dirty="0" smtClean="0">
                <a:latin typeface="Calibri" pitchFamily="34" charset="0"/>
              </a:rPr>
              <a:t>GPOS</a:t>
            </a:r>
            <a:r>
              <a:rPr lang="ko-KR" altLang="en-US" sz="2000" dirty="0" smtClean="0">
                <a:latin typeface="Calibri" pitchFamily="34" charset="0"/>
              </a:rPr>
              <a:t>의 </a:t>
            </a:r>
            <a:r>
              <a:rPr lang="en-US" altLang="ko-KR" sz="2000" dirty="0" smtClean="0">
                <a:latin typeface="Calibri" pitchFamily="34" charset="0"/>
              </a:rPr>
              <a:t>Scheduling &gt;</a:t>
            </a:r>
          </a:p>
          <a:p>
            <a:pPr>
              <a:buNone/>
            </a:pPr>
            <a:r>
              <a:rPr lang="en-US" altLang="ko-KR" sz="2000" dirty="0" smtClean="0">
                <a:latin typeface="Calibri" pitchFamily="34" charset="0"/>
              </a:rPr>
              <a:t>    - </a:t>
            </a:r>
            <a:r>
              <a:rPr lang="ko-KR" altLang="en-US" sz="2000" dirty="0" smtClean="0">
                <a:latin typeface="Calibri" pitchFamily="34" charset="0"/>
              </a:rPr>
              <a:t>범용</a:t>
            </a:r>
            <a:r>
              <a:rPr lang="en-US" altLang="ko-KR" sz="2000" dirty="0" smtClean="0">
                <a:latin typeface="Calibri" pitchFamily="34" charset="0"/>
              </a:rPr>
              <a:t>OS</a:t>
            </a:r>
            <a:r>
              <a:rPr lang="ko-KR" altLang="en-US" sz="2000" dirty="0" smtClean="0">
                <a:latin typeface="Calibri" pitchFamily="34" charset="0"/>
              </a:rPr>
              <a:t>의 경우에는 보통 동시 실행을 요구하는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들에게 일정한 </a:t>
            </a:r>
            <a:r>
              <a:rPr lang="en-US" altLang="ko-KR" sz="2000" dirty="0" smtClean="0">
                <a:latin typeface="Calibri" pitchFamily="34" charset="0"/>
              </a:rPr>
              <a:t>Processing Time</a:t>
            </a:r>
            <a:r>
              <a:rPr lang="ko-KR" altLang="en-US" sz="2000" dirty="0" smtClean="0">
                <a:latin typeface="Calibri" pitchFamily="34" charset="0"/>
              </a:rPr>
              <a:t>을 나누어 준다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 smtClean="0"/>
              <a:t> Task</a:t>
            </a:r>
            <a:endParaRPr lang="ko-KR" altLang="en-US" dirty="0"/>
          </a:p>
        </p:txBody>
      </p:sp>
      <p:pic>
        <p:nvPicPr>
          <p:cNvPr id="4" name="그림 3" descr="figure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214554"/>
            <a:ext cx="7143800" cy="2533650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8596" y="428604"/>
            <a:ext cx="8229600" cy="5857916"/>
          </a:xfrm>
          <a:ln>
            <a:noFill/>
          </a:ln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latin typeface="Calibri" pitchFamily="34" charset="0"/>
            </a:endParaRPr>
          </a:p>
          <a:p>
            <a:pPr>
              <a:buBlip>
                <a:blip r:embed="rId2"/>
              </a:buBlip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>
              <a:buNone/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>
              <a:buNone/>
            </a:pP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ctr">
              <a:buNone/>
            </a:pPr>
            <a:endParaRPr lang="en-US" altLang="ko-KR" sz="2000" dirty="0" smtClean="0">
              <a:latin typeface="Calibri" pitchFamily="34" charset="0"/>
            </a:endParaRPr>
          </a:p>
          <a:p>
            <a:pPr algn="ctr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</a:rPr>
              <a:t>&lt; </a:t>
            </a:r>
            <a:r>
              <a:rPr lang="en-US" altLang="ko-KR" sz="2000" dirty="0" err="1" smtClean="0">
                <a:latin typeface="Calibri" pitchFamily="34" charset="0"/>
              </a:rPr>
              <a:t>FreeRTOS</a:t>
            </a:r>
            <a:r>
              <a:rPr lang="ko-KR" altLang="en-US" sz="2000" dirty="0" smtClean="0">
                <a:latin typeface="Calibri" pitchFamily="34" charset="0"/>
              </a:rPr>
              <a:t>의 </a:t>
            </a:r>
            <a:r>
              <a:rPr lang="en-US" altLang="ko-KR" sz="2000" dirty="0" smtClean="0">
                <a:latin typeface="Calibri" pitchFamily="34" charset="0"/>
              </a:rPr>
              <a:t>Scheduling &gt;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2000" dirty="0" smtClean="0">
                <a:latin typeface="Calibri" pitchFamily="34" charset="0"/>
              </a:rPr>
              <a:t>    	   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2000" dirty="0" smtClean="0">
                <a:latin typeface="Calibri" pitchFamily="34" charset="0"/>
              </a:rPr>
              <a:t>         - RTOS</a:t>
            </a:r>
            <a:r>
              <a:rPr lang="ko-KR" altLang="en-US" sz="2000" dirty="0" smtClean="0">
                <a:latin typeface="Calibri" pitchFamily="34" charset="0"/>
              </a:rPr>
              <a:t>의 경우에는 대기 상태에 있는 모든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중 가장 우선순위가 </a:t>
            </a:r>
            <a:r>
              <a:rPr lang="ko-KR" altLang="en-US" sz="2000" dirty="0" err="1" smtClean="0">
                <a:latin typeface="Calibri" pitchFamily="34" charset="0"/>
              </a:rPr>
              <a:t>높</a:t>
            </a:r>
            <a:r>
              <a:rPr lang="en-US" altLang="ko-KR" sz="2000" dirty="0" smtClean="0">
                <a:latin typeface="Calibri" pitchFamily="34" charset="0"/>
              </a:rPr>
              <a:t>       </a:t>
            </a:r>
            <a:r>
              <a:rPr lang="ko-KR" altLang="en-US" sz="2000" dirty="0" smtClean="0">
                <a:latin typeface="Calibri" pitchFamily="34" charset="0"/>
              </a:rPr>
              <a:t>은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에게 우선적으로 실행권을 주며 우선순위가 높은 다른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가 들어 왔을 경우 실행시간을 선점하고</a:t>
            </a:r>
            <a:r>
              <a:rPr lang="en-US" altLang="ko-KR" sz="2000" dirty="0" smtClean="0">
                <a:latin typeface="Calibri" pitchFamily="34" charset="0"/>
              </a:rPr>
              <a:t>, </a:t>
            </a:r>
            <a:r>
              <a:rPr lang="ko-KR" altLang="en-US" sz="2000" dirty="0" smtClean="0">
                <a:latin typeface="Calibri" pitchFamily="34" charset="0"/>
              </a:rPr>
              <a:t>해당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가 종료되거나 이벤트를 기다리는 </a:t>
            </a:r>
            <a:r>
              <a:rPr lang="en-US" altLang="ko-KR" sz="2000" dirty="0" smtClean="0">
                <a:latin typeface="Calibri" pitchFamily="34" charset="0"/>
              </a:rPr>
              <a:t>Block</a:t>
            </a:r>
            <a:r>
              <a:rPr lang="ko-KR" altLang="en-US" sz="2000" dirty="0" smtClean="0">
                <a:latin typeface="Calibri" pitchFamily="34" charset="0"/>
              </a:rPr>
              <a:t>상태가 될 경우 다음 순위를 가진 </a:t>
            </a:r>
            <a:r>
              <a:rPr lang="en-US" altLang="ko-KR" sz="2000" dirty="0" smtClean="0">
                <a:latin typeface="Calibri" pitchFamily="34" charset="0"/>
              </a:rPr>
              <a:t>Task</a:t>
            </a:r>
            <a:r>
              <a:rPr lang="ko-KR" altLang="en-US" sz="2000" dirty="0" smtClean="0">
                <a:latin typeface="Calibri" pitchFamily="34" charset="0"/>
              </a:rPr>
              <a:t>가 실행된다</a:t>
            </a:r>
            <a:r>
              <a:rPr lang="en-US" altLang="ko-KR" sz="2000" dirty="0" smtClean="0">
                <a:latin typeface="Calibri" pitchFamily="34" charset="0"/>
              </a:rPr>
              <a:t>.</a:t>
            </a:r>
            <a:endParaRPr lang="en-US" altLang="ko-KR" sz="20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6" name="그림 5" descr="figur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142984"/>
            <a:ext cx="7643866" cy="2071702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종이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종이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종이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3021</TotalTime>
  <Words>1792</Words>
  <Application>Microsoft Office PowerPoint</Application>
  <PresentationFormat>화면 슬라이드 쇼(4:3)</PresentationFormat>
  <Paragraphs>451</Paragraphs>
  <Slides>76</Slides>
  <Notes>2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8" baseType="lpstr">
      <vt:lpstr>종이</vt:lpstr>
      <vt:lpstr>비트맵 이미지</vt:lpstr>
      <vt:lpstr>F r e e  R T O S</vt:lpstr>
      <vt:lpstr>C o n t e n t s</vt:lpstr>
      <vt:lpstr> Free RTOS Introduction</vt:lpstr>
      <vt:lpstr> MutiTasking</vt:lpstr>
      <vt:lpstr> Task</vt:lpstr>
      <vt:lpstr>슬라이드 6</vt:lpstr>
      <vt:lpstr>슬라이드 7</vt:lpstr>
      <vt:lpstr> Task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CoRotine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 ITC – Message Queue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Semaphore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Memory Management</vt:lpstr>
      <vt:lpstr>슬라이드 74</vt:lpstr>
      <vt:lpstr>슬라이드 75</vt:lpstr>
      <vt:lpstr>슬라이드 76</vt:lpstr>
    </vt:vector>
  </TitlesOfParts>
  <Company>RTLAB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 r e e  R T O S</dc:title>
  <dc:creator>RTLab</dc:creator>
  <cp:lastModifiedBy>Chamsae</cp:lastModifiedBy>
  <cp:revision>343</cp:revision>
  <dcterms:created xsi:type="dcterms:W3CDTF">2009-08-06T07:13:47Z</dcterms:created>
  <dcterms:modified xsi:type="dcterms:W3CDTF">2009-08-14T07:11:54Z</dcterms:modified>
</cp:coreProperties>
</file>